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484" r:id="rId2"/>
    <p:sldId id="549" r:id="rId3"/>
    <p:sldId id="550" r:id="rId4"/>
    <p:sldId id="551" r:id="rId5"/>
    <p:sldId id="552" r:id="rId6"/>
    <p:sldId id="554" r:id="rId7"/>
    <p:sldId id="553" r:id="rId8"/>
    <p:sldId id="555" r:id="rId9"/>
    <p:sldId id="556" r:id="rId10"/>
    <p:sldId id="557" r:id="rId11"/>
    <p:sldId id="558" r:id="rId12"/>
    <p:sldId id="559" r:id="rId13"/>
    <p:sldId id="573" r:id="rId14"/>
    <p:sldId id="582" r:id="rId15"/>
    <p:sldId id="583" r:id="rId16"/>
    <p:sldId id="584" r:id="rId17"/>
    <p:sldId id="585" r:id="rId18"/>
    <p:sldId id="586" r:id="rId19"/>
    <p:sldId id="587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611" r:id="rId42"/>
    <p:sldId id="588" r:id="rId43"/>
    <p:sldId id="589" r:id="rId44"/>
    <p:sldId id="590" r:id="rId45"/>
    <p:sldId id="591" r:id="rId46"/>
    <p:sldId id="592" r:id="rId47"/>
    <p:sldId id="614" r:id="rId48"/>
    <p:sldId id="615" r:id="rId49"/>
    <p:sldId id="616" r:id="rId50"/>
    <p:sldId id="617" r:id="rId51"/>
    <p:sldId id="618" r:id="rId52"/>
    <p:sldId id="619" r:id="rId53"/>
    <p:sldId id="612" r:id="rId54"/>
    <p:sldId id="593" r:id="rId55"/>
    <p:sldId id="594" r:id="rId56"/>
    <p:sldId id="595" r:id="rId57"/>
    <p:sldId id="596" r:id="rId58"/>
    <p:sldId id="597" r:id="rId59"/>
    <p:sldId id="598" r:id="rId60"/>
    <p:sldId id="620" r:id="rId61"/>
    <p:sldId id="621" r:id="rId62"/>
    <p:sldId id="622" r:id="rId63"/>
    <p:sldId id="613" r:id="rId64"/>
    <p:sldId id="599" r:id="rId65"/>
    <p:sldId id="600" r:id="rId66"/>
    <p:sldId id="601" r:id="rId67"/>
    <p:sldId id="602" r:id="rId68"/>
    <p:sldId id="603" r:id="rId69"/>
    <p:sldId id="604" r:id="rId70"/>
    <p:sldId id="605" r:id="rId71"/>
    <p:sldId id="606" r:id="rId72"/>
    <p:sldId id="625" r:id="rId73"/>
    <p:sldId id="626" r:id="rId74"/>
    <p:sldId id="627" r:id="rId75"/>
    <p:sldId id="623" r:id="rId76"/>
    <p:sldId id="607" r:id="rId77"/>
    <p:sldId id="628" r:id="rId78"/>
    <p:sldId id="629" r:id="rId79"/>
    <p:sldId id="630" r:id="rId80"/>
    <p:sldId id="608" r:id="rId81"/>
    <p:sldId id="609" r:id="rId82"/>
    <p:sldId id="631" r:id="rId83"/>
    <p:sldId id="624" r:id="rId84"/>
    <p:sldId id="610" r:id="rId85"/>
    <p:sldId id="632" r:id="rId86"/>
    <p:sldId id="633" r:id="rId87"/>
    <p:sldId id="634" r:id="rId88"/>
    <p:sldId id="635" r:id="rId89"/>
    <p:sldId id="636" r:id="rId90"/>
    <p:sldId id="637" r:id="rId91"/>
    <p:sldId id="638" r:id="rId92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郑超" initials="郑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F8A"/>
    <a:srgbClr val="64B6C2"/>
    <a:srgbClr val="3F97A3"/>
    <a:srgbClr val="337A84"/>
    <a:srgbClr val="085078"/>
    <a:srgbClr val="109CEA"/>
    <a:srgbClr val="06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1038" autoAdjust="0"/>
  </p:normalViewPr>
  <p:slideViewPr>
    <p:cSldViewPr snapToGrid="0">
      <p:cViewPr varScale="1">
        <p:scale>
          <a:sx n="83" d="100"/>
          <a:sy n="83" d="100"/>
        </p:scale>
        <p:origin x="5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711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832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3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99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背景与上述两篇类似</a:t>
            </a:r>
          </a:p>
        </p:txBody>
      </p:sp>
    </p:spTree>
    <p:extLst>
      <p:ext uri="{BB962C8B-B14F-4D97-AF65-F5344CB8AC3E}">
        <p14:creationId xmlns:p14="http://schemas.microsoft.com/office/powerpoint/2010/main" val="2305873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762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282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是主题数目</a:t>
            </a:r>
          </a:p>
        </p:txBody>
      </p:sp>
    </p:spTree>
    <p:extLst>
      <p:ext uri="{BB962C8B-B14F-4D97-AF65-F5344CB8AC3E}">
        <p14:creationId xmlns:p14="http://schemas.microsoft.com/office/powerpoint/2010/main" val="517242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输入层的神经元数量与输入数据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Söhne"/>
              </a:rPr>
              <a:t>的维度相同，隐藏层的神经元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数量则根据输入数据的大小确定。输入层和隐藏层的神经元之间存在连接权重。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|M|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mashup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的数量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I(t)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是获胜神经元的索引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06400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020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610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1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715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564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子序列核计算的是两个字符串中所有长度为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KaTeX_Main"/>
              </a:rPr>
              <a:t>𝑛</a:t>
            </a:r>
            <a:r>
              <a:rPr lang="en-US" altLang="zh-CN" b="0" i="1" dirty="0">
                <a:solidFill>
                  <a:srgbClr val="ECECEC"/>
                </a:solidFill>
                <a:effectLst/>
                <a:latin typeface="KaTeX_Math"/>
              </a:rPr>
              <a:t>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的共同子序列的加权和。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Reviews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：这里需要采集一个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app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的所有评论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Image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：首先提取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SIFT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特征，然后经过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K-means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算法进行聚类，并将其量化为一组 “视觉词汇”，通过类似的词袋模型得到其向量表示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v</a:t>
            </a:r>
          </a:p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这里使用了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RBF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（径向基函数核）本文中的宽度参数使用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平均欧几里得距离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Size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：拉普拉斯核，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γ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是所有差值的平均值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9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认为 </a:t>
            </a:r>
            <a:r>
              <a:rPr lang="en-US" altLang="zh-CN" dirty="0"/>
              <a:t>Online learning </a:t>
            </a:r>
            <a:r>
              <a:rPr lang="zh-CN" altLang="en-US" dirty="0"/>
              <a:t>方法收敛太慢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352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Pos </a:t>
            </a:r>
            <a:r>
              <a:rPr lang="zh-CN" altLang="en-US" dirty="0"/>
              <a:t>词性过滤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是语料库中的文档数，</a:t>
            </a:r>
            <a:r>
              <a:rPr lang="en-US" altLang="zh-CN" dirty="0" err="1"/>
              <a:t>D_i</a:t>
            </a:r>
            <a:r>
              <a:rPr lang="en-US" altLang="zh-CN" dirty="0"/>
              <a:t> </a:t>
            </a:r>
            <a:r>
              <a:rPr lang="zh-CN" altLang="en-US" dirty="0"/>
              <a:t>是包含 </a:t>
            </a:r>
            <a:r>
              <a:rPr lang="en-US" altLang="zh-CN" dirty="0" err="1"/>
              <a:t>t_i</a:t>
            </a:r>
            <a:r>
              <a:rPr lang="en-US" altLang="zh-CN" dirty="0"/>
              <a:t> </a:t>
            </a:r>
            <a:r>
              <a:rPr lang="zh-CN" altLang="en-US" dirty="0"/>
              <a:t>的文档数</a:t>
            </a:r>
            <a:endParaRPr lang="en-US" altLang="zh-CN" dirty="0"/>
          </a:p>
          <a:p>
            <a:r>
              <a:rPr lang="en-US" altLang="zh-CN" dirty="0"/>
              <a:t>TF </a:t>
            </a:r>
            <a:r>
              <a:rPr lang="zh-CN" altLang="en-US" dirty="0"/>
              <a:t>指 </a:t>
            </a:r>
            <a:r>
              <a:rPr lang="en-US" altLang="zh-CN" dirty="0" err="1"/>
              <a:t>t_i</a:t>
            </a:r>
            <a:r>
              <a:rPr lang="en-US" altLang="zh-CN" dirty="0"/>
              <a:t> </a:t>
            </a:r>
            <a:r>
              <a:rPr lang="zh-CN" altLang="en-US" dirty="0"/>
              <a:t>在文档 </a:t>
            </a:r>
            <a:r>
              <a:rPr lang="en-US" altLang="zh-CN" dirty="0" err="1"/>
              <a:t>a_j</a:t>
            </a:r>
            <a:r>
              <a:rPr lang="zh-CN" altLang="en-US" dirty="0"/>
              <a:t> 中出现的次数</a:t>
            </a:r>
            <a:endParaRPr lang="en-US" altLang="zh-CN" dirty="0"/>
          </a:p>
          <a:p>
            <a:r>
              <a:rPr lang="zh-CN" altLang="en-US" dirty="0"/>
              <a:t>首先，将第二步得到的候选词排序并且构建一个无序图，改进的</a:t>
            </a:r>
            <a:r>
              <a:rPr lang="en-US" altLang="zh-CN" dirty="0" err="1"/>
              <a:t>textrank</a:t>
            </a:r>
            <a:r>
              <a:rPr lang="zh-CN" altLang="en-US" dirty="0"/>
              <a:t>算法，使用</a:t>
            </a:r>
            <a:r>
              <a:rPr lang="en-US" altLang="zh-CN" dirty="0"/>
              <a:t>skip-gram</a:t>
            </a:r>
            <a:r>
              <a:rPr lang="zh-CN" altLang="en-US" dirty="0"/>
              <a:t>算法计算得到每个单词的词向量，用于计算两个词节点之间的距离（边的权重）</a:t>
            </a:r>
            <a:endParaRPr lang="en-US" altLang="zh-CN" dirty="0"/>
          </a:p>
          <a:p>
            <a:r>
              <a:rPr lang="zh-CN" altLang="en-US" dirty="0"/>
              <a:t>初始，所有节点的</a:t>
            </a:r>
            <a:r>
              <a:rPr lang="en-US" altLang="zh-CN" dirty="0"/>
              <a:t>tr</a:t>
            </a:r>
            <a:r>
              <a:rPr lang="zh-CN" altLang="en-US" dirty="0"/>
              <a:t>值设为</a:t>
            </a:r>
            <a:r>
              <a:rPr lang="en-US" altLang="zh-CN" dirty="0"/>
              <a:t>1</a:t>
            </a:r>
            <a:r>
              <a:rPr lang="zh-CN" altLang="en-US" dirty="0"/>
              <a:t>，并根据（</a:t>
            </a:r>
            <a:r>
              <a:rPr lang="en-US" altLang="zh-CN" dirty="0"/>
              <a:t>2</a:t>
            </a:r>
            <a:r>
              <a:rPr lang="zh-CN" altLang="en-US" dirty="0"/>
              <a:t>）更新直至收敛</a:t>
            </a:r>
            <a:endParaRPr lang="en-US" altLang="zh-CN" dirty="0"/>
          </a:p>
          <a:p>
            <a:r>
              <a:rPr lang="zh-CN" altLang="en-US" dirty="0"/>
              <a:t>最后的得分是词组的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780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854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Ap</a:t>
            </a:r>
            <a:r>
              <a:rPr lang="zh-CN" altLang="en-US" dirty="0"/>
              <a:t>：平均准确率，前</a:t>
            </a:r>
            <a:r>
              <a:rPr lang="en-US" altLang="zh-CN" dirty="0"/>
              <a:t>k</a:t>
            </a:r>
            <a:r>
              <a:rPr lang="zh-CN" altLang="en-US" dirty="0"/>
              <a:t>个标签中的平均准确率</a:t>
            </a:r>
            <a:endParaRPr lang="en-US" altLang="zh-CN" dirty="0"/>
          </a:p>
          <a:p>
            <a:r>
              <a:rPr lang="en-US" altLang="zh-CN" dirty="0"/>
              <a:t>HIT</a:t>
            </a:r>
            <a:r>
              <a:rPr lang="zh-CN" altLang="en-US" dirty="0"/>
              <a:t>：前</a:t>
            </a:r>
            <a:r>
              <a:rPr lang="en-US" altLang="zh-CN" dirty="0"/>
              <a:t>K</a:t>
            </a:r>
            <a:r>
              <a:rPr lang="zh-CN" altLang="en-US" dirty="0"/>
              <a:t>个标签中至少有一个正确标签的比例</a:t>
            </a:r>
          </a:p>
        </p:txBody>
      </p:sp>
    </p:spTree>
    <p:extLst>
      <p:ext uri="{BB962C8B-B14F-4D97-AF65-F5344CB8AC3E}">
        <p14:creationId xmlns:p14="http://schemas.microsoft.com/office/powerpoint/2010/main" val="337151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5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639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991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987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109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393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14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584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α β γ </a:t>
            </a:r>
            <a:r>
              <a:rPr lang="zh-CN" altLang="en-US" dirty="0"/>
              <a:t>都是自定义的应该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如果我们要估计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对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的偏好度，假设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的受欢迎度比平均偏好度高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0.21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，而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的偏好度比平均值低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0.15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，那么我们可以近似得到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对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的偏好度为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0.52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（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0.46 + 0.21 - 0.15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072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155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922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λ </a:t>
            </a:r>
            <a:r>
              <a:rPr lang="zh-CN" altLang="en-US" dirty="0"/>
              <a:t>本文取了</a:t>
            </a:r>
            <a:r>
              <a:rPr lang="en-US" altLang="zh-CN" dirty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89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92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999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872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256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840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624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47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617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682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988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3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750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368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655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689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8670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7969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4412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初始化节点的时候用了</a:t>
            </a:r>
            <a:r>
              <a:rPr lang="en-US" altLang="zh-CN" dirty="0" err="1"/>
              <a:t>PathSim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16044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191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087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30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148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7769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453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619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2810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7705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194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4352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121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6024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API</a:t>
            </a:r>
            <a:r>
              <a:rPr lang="zh-CN" altLang="en-US" dirty="0"/>
              <a:t>对应的向量，</a:t>
            </a:r>
            <a:r>
              <a:rPr lang="en-US" altLang="zh-CN" dirty="0" err="1"/>
              <a:t>si</a:t>
            </a:r>
            <a:r>
              <a:rPr lang="zh-CN" altLang="en-US" dirty="0"/>
              <a:t>是对应的评分</a:t>
            </a:r>
          </a:p>
        </p:txBody>
      </p:sp>
    </p:spTree>
    <p:extLst>
      <p:ext uri="{BB962C8B-B14F-4D97-AF65-F5344CB8AC3E}">
        <p14:creationId xmlns:p14="http://schemas.microsoft.com/office/powerpoint/2010/main" val="22592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038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1931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628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9834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4546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738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673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974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4772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9456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Fe</a:t>
            </a:r>
            <a:r>
              <a:rPr lang="zh-CN" altLang="en-US" dirty="0"/>
              <a:t>是恒等函数</a:t>
            </a:r>
          </a:p>
        </p:txBody>
      </p:sp>
    </p:spTree>
    <p:extLst>
      <p:ext uri="{BB962C8B-B14F-4D97-AF65-F5344CB8AC3E}">
        <p14:creationId xmlns:p14="http://schemas.microsoft.com/office/powerpoint/2010/main" val="174637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571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6969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04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2651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990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323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6500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6262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3360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7077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78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1664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1710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1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EE7-6703-4DC1-8C62-11DC48FC3367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FC74-B71D-4579-8E99-B158C47301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E9C5D-5F23-410A-B45E-22A345CC571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nice-ai.top/posts/SelfOrganizingMaps-SOM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4780205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71200936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334991736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841886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tencent.com/developer/article/2197125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qq_51320133/article/details/137629302" TargetMode="External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24560" y="394659"/>
            <a:ext cx="6002020" cy="0"/>
            <a:chOff x="2775" y="1919"/>
            <a:chExt cx="13582" cy="0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12300" y="1919"/>
              <a:ext cx="4057" cy="0"/>
            </a:xfrm>
            <a:prstGeom prst="line">
              <a:avLst/>
            </a:prstGeom>
            <a:ln w="22225">
              <a:gradFill flip="none" rotWithShape="1">
                <a:gsLst>
                  <a:gs pos="16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75" y="1919"/>
              <a:ext cx="4057" cy="0"/>
            </a:xfrm>
            <a:prstGeom prst="line">
              <a:avLst/>
            </a:prstGeom>
            <a:ln w="22225">
              <a:gradFill flip="none" rotWithShape="1">
                <a:gsLst>
                  <a:gs pos="16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5267325" y="4564380"/>
            <a:ext cx="1962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汇报人：夏涛</a:t>
            </a:r>
          </a:p>
          <a:p>
            <a:pPr algn="ctr"/>
            <a:r>
              <a:rPr lang="en-US" altLang="zh-CN" dirty="0"/>
              <a:t>2024/05/16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20520" y="1744980"/>
            <a:ext cx="9113520" cy="99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90000"/>
              </a:lnSpc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20240516</a:t>
            </a:r>
          </a:p>
        </p:txBody>
      </p:sp>
      <p:sp>
        <p:nvSpPr>
          <p:cNvPr id="8" name="矩形 7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WSC-GCN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0137B0-659F-43C5-8918-36FBA9D8A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4" y="2077846"/>
            <a:ext cx="351173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4F266-0E8C-4614-AB48-CBFC6DE9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6" y="1206876"/>
            <a:ext cx="2119900" cy="681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E2B573-3DC7-4691-AD6D-3FAFD13F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358" y="2440845"/>
            <a:ext cx="2471510" cy="681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E44D5C-43BA-461D-9EBE-4F125EB4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705" y="1944489"/>
            <a:ext cx="971600" cy="2667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89A423-BBCB-4310-BBA3-85420FC8CC58}"/>
              </a:ext>
            </a:extLst>
          </p:cNvPr>
          <p:cNvSpPr txBox="1"/>
          <p:nvPr/>
        </p:nvSpPr>
        <p:spPr>
          <a:xfrm>
            <a:off x="697403" y="1025912"/>
            <a:ext cx="32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就是一个很简单的两层图卷积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E67267-B58C-45EA-B7F3-ACD0608DE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466" y="3334115"/>
            <a:ext cx="5157905" cy="6412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0B562A-28C9-47FF-B8F8-79DEC204065E}"/>
              </a:ext>
            </a:extLst>
          </p:cNvPr>
          <p:cNvSpPr txBox="1"/>
          <p:nvPr/>
        </p:nvSpPr>
        <p:spPr>
          <a:xfrm>
            <a:off x="10296293" y="3438293"/>
            <a:ext cx="130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用于分类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88276-7088-428E-AA24-40CD56B72BA4}"/>
              </a:ext>
            </a:extLst>
          </p:cNvPr>
          <p:cNvSpPr txBox="1"/>
          <p:nvPr/>
        </p:nvSpPr>
        <p:spPr>
          <a:xfrm>
            <a:off x="5910146" y="4512527"/>
            <a:ext cx="3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是邻接矩阵，</a:t>
            </a:r>
            <a:r>
              <a:rPr lang="en-US" altLang="zh-CN" dirty="0"/>
              <a:t>D </a:t>
            </a:r>
            <a:r>
              <a:rPr lang="zh-CN" altLang="en-US" dirty="0"/>
              <a:t>是度矩阵</a:t>
            </a:r>
          </a:p>
        </p:txBody>
      </p:sp>
    </p:spTree>
    <p:extLst>
      <p:ext uri="{BB962C8B-B14F-4D97-AF65-F5344CB8AC3E}">
        <p14:creationId xmlns:p14="http://schemas.microsoft.com/office/powerpoint/2010/main" val="106411955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评价指标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9F7FDFA-F321-4F60-9D19-41502D03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95" y="1259282"/>
            <a:ext cx="3308762" cy="1521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543738-B6D1-4775-A4FE-DE0C9496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70" y="3149390"/>
            <a:ext cx="4122604" cy="1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06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DED3C89-D3DF-4AFC-85B9-7239C3D2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6" y="709482"/>
            <a:ext cx="4479746" cy="6148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2EEB85-603E-4114-BA92-F01805D0A912}"/>
              </a:ext>
            </a:extLst>
          </p:cNvPr>
          <p:cNvSpPr txBox="1"/>
          <p:nvPr/>
        </p:nvSpPr>
        <p:spPr>
          <a:xfrm>
            <a:off x="4951141" y="1323278"/>
            <a:ext cx="651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只有关于几个评价指标上的分析，并没什么消融实验和超参数分析，实验效果是领先于其他几个对比方法的。</a:t>
            </a:r>
          </a:p>
        </p:txBody>
      </p:sp>
    </p:spTree>
    <p:extLst>
      <p:ext uri="{BB962C8B-B14F-4D97-AF65-F5344CB8AC3E}">
        <p14:creationId xmlns:p14="http://schemas.microsoft.com/office/powerpoint/2010/main" val="15138780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 Services Clustering Based on HDP and SOM Neural Network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BA92F5-CF74-42C9-8424-AA9EEB060E5F}"/>
              </a:ext>
            </a:extLst>
          </p:cNvPr>
          <p:cNvSpPr txBox="1"/>
          <p:nvPr/>
        </p:nvSpPr>
        <p:spPr>
          <a:xfrm>
            <a:off x="3399109" y="3344573"/>
            <a:ext cx="610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SmartWorld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Ubiquitous Intelligence &amp; Computing, Advanced &amp; Trusted Computing, Scalable Computing &amp; Communications, Cloud &amp; Big Data Computing, Internet of People and Smart City Innovations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C5DE0-06EE-41D3-8404-996EA468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6" y="4797718"/>
            <a:ext cx="9017463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253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729EBA2-568A-4996-A501-8DF84222E869}"/>
              </a:ext>
            </a:extLst>
          </p:cNvPr>
          <p:cNvSpPr txBox="1"/>
          <p:nvPr/>
        </p:nvSpPr>
        <p:spPr>
          <a:xfrm>
            <a:off x="2111297" y="1323969"/>
            <a:ext cx="8692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传统方法的不足以及现存问题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需要人为调整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的数目，训练时间长，效率低并且性能有限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传统聚类方法如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需要人为设置聚类的数目，并且该值影响可能很大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需要大量的语料库，但是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的描述信息一般非常短，有限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276C68-9D12-4C78-8627-613B9AAF9342}"/>
              </a:ext>
            </a:extLst>
          </p:cNvPr>
          <p:cNvSpPr txBox="1"/>
          <p:nvPr/>
        </p:nvSpPr>
        <p:spPr>
          <a:xfrm>
            <a:off x="2193073" y="2904376"/>
            <a:ext cx="67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HDP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层次迪利克雷过程，可以自动确定主题数目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6DECC-395B-4A64-83B4-0E7B80EAC8A5}"/>
              </a:ext>
            </a:extLst>
          </p:cNvPr>
          <p:cNvSpPr txBox="1"/>
          <p:nvPr/>
        </p:nvSpPr>
        <p:spPr>
          <a:xfrm>
            <a:off x="2162159" y="3347224"/>
            <a:ext cx="50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</a:t>
            </a:r>
            <a:r>
              <a:rPr lang="en-US" altLang="zh-CN" dirty="0"/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自组织映射</a:t>
            </a:r>
          </a:p>
        </p:txBody>
      </p:sp>
    </p:spTree>
    <p:extLst>
      <p:ext uri="{BB962C8B-B14F-4D97-AF65-F5344CB8AC3E}">
        <p14:creationId xmlns:p14="http://schemas.microsoft.com/office/powerpoint/2010/main" val="2320301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02B24DC-67AB-44F9-AA90-3A953664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81" y="1172117"/>
            <a:ext cx="5576438" cy="33347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D589E5-D236-45C3-B650-488AA3A816DB}"/>
              </a:ext>
            </a:extLst>
          </p:cNvPr>
          <p:cNvSpPr txBox="1"/>
          <p:nvPr/>
        </p:nvSpPr>
        <p:spPr>
          <a:xfrm>
            <a:off x="4036741" y="4936273"/>
            <a:ext cx="448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分为扩充词和模型训练及聚类两部分</a:t>
            </a:r>
          </a:p>
        </p:txBody>
      </p:sp>
    </p:spTree>
    <p:extLst>
      <p:ext uri="{BB962C8B-B14F-4D97-AF65-F5344CB8AC3E}">
        <p14:creationId xmlns:p14="http://schemas.microsoft.com/office/powerpoint/2010/main" val="8192792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扩充词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0785E7-B2FC-47B1-A01C-F073E003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73" y="653411"/>
            <a:ext cx="6188565" cy="54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17C8C-B215-4862-BFAE-5D6E2BD96837}"/>
              </a:ext>
            </a:extLst>
          </p:cNvPr>
          <p:cNvSpPr txBox="1"/>
          <p:nvPr/>
        </p:nvSpPr>
        <p:spPr>
          <a:xfrm>
            <a:off x="266555" y="1232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语料库获取 </a:t>
            </a:r>
            <a:r>
              <a:rPr lang="zh-CN" altLang="en-US" dirty="0"/>
              <a:t>https://dumps.wikimedia.org/enwiki/20240501/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46676-0B3E-4924-A160-AD28DEC963E8}"/>
              </a:ext>
            </a:extLst>
          </p:cNvPr>
          <p:cNvSpPr txBox="1"/>
          <p:nvPr/>
        </p:nvSpPr>
        <p:spPr>
          <a:xfrm>
            <a:off x="257175" y="1656705"/>
            <a:ext cx="687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word2vec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词袋模型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(CBOW)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对语料库进行训练得到词向量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2D015F-C130-4566-9E93-954692ED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0" y="1193411"/>
            <a:ext cx="5175516" cy="25909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2BEE61-7D53-4B8F-AE92-E9A527D63716}"/>
              </a:ext>
            </a:extLst>
          </p:cNvPr>
          <p:cNvSpPr txBox="1"/>
          <p:nvPr/>
        </p:nvSpPr>
        <p:spPr>
          <a:xfrm>
            <a:off x="257175" y="2419844"/>
            <a:ext cx="42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数据集获取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ProgrammableWeb.com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5A6CA2-F81C-4DDD-85F7-F409E12C3D91}"/>
              </a:ext>
            </a:extLst>
          </p:cNvPr>
          <p:cNvSpPr txBox="1"/>
          <p:nvPr/>
        </p:nvSpPr>
        <p:spPr>
          <a:xfrm>
            <a:off x="257174" y="2914187"/>
            <a:ext cx="49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Mashup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文本信息包括：服务名称，描述和标签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8339D0-2683-4442-8D69-19403A0FB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576" y="3871024"/>
            <a:ext cx="5302523" cy="23686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4A492FC-9909-47BE-949E-539D1DFD87FF}"/>
              </a:ext>
            </a:extLst>
          </p:cNvPr>
          <p:cNvSpPr txBox="1"/>
          <p:nvPr/>
        </p:nvSpPr>
        <p:spPr>
          <a:xfrm>
            <a:off x="266555" y="3453294"/>
            <a:ext cx="53025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文本处理主要包括：分词，移除停止词，消除时态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2FE5D1-19B5-412B-9716-C3DAB3D24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44" y="3872203"/>
            <a:ext cx="3768736" cy="283212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906833-0EF4-4D7C-95A9-B3650D9F76EB}"/>
              </a:ext>
            </a:extLst>
          </p:cNvPr>
          <p:cNvSpPr txBox="1"/>
          <p:nvPr/>
        </p:nvSpPr>
        <p:spPr>
          <a:xfrm>
            <a:off x="199343" y="4204301"/>
            <a:ext cx="2766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genism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中的寻找最近的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个词方法，对文本描述中的每一个词都扩充成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41902000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/HDP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6EC2D7-2CA7-416E-B4E6-1F197419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00" y="1463971"/>
            <a:ext cx="3514110" cy="1601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3303A8-0BA6-4B08-9A11-3F7141C0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350" y="1390464"/>
            <a:ext cx="1734416" cy="1675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AB27DB-BE09-43B8-BBF0-6D8294A50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842" y="1651656"/>
            <a:ext cx="1952036" cy="1226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087C57-94AD-4300-9AB4-9E4535B7332B}"/>
              </a:ext>
            </a:extLst>
          </p:cNvPr>
          <p:cNvSpPr txBox="1"/>
          <p:nvPr/>
        </p:nvSpPr>
        <p:spPr>
          <a:xfrm>
            <a:off x="1353015" y="3947532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后续看懂了再补充，这里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确实还没搞懂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这一步骤最后生成的是服务的主题分布向量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0AA02B-97B0-488A-B602-5EAD26008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944" y="5304346"/>
            <a:ext cx="5281004" cy="6463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79606-2693-4C09-BFDD-C1F32971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944" y="4680029"/>
            <a:ext cx="1255685" cy="5381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131167-FC83-4A12-853E-8B5FE0612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783" y="4593863"/>
            <a:ext cx="2387179" cy="5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26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/SOM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4CEA3A-C07A-413A-8A2B-44E2A918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7" y="1250825"/>
            <a:ext cx="3556827" cy="2540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A6639A-AF65-4B6D-BDD2-DCA948C1A2EF}"/>
              </a:ext>
            </a:extLst>
          </p:cNvPr>
          <p:cNvSpPr txBox="1"/>
          <p:nvPr/>
        </p:nvSpPr>
        <p:spPr>
          <a:xfrm>
            <a:off x="4780156" y="1250825"/>
            <a:ext cx="62838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初始化 输入即为</a:t>
            </a:r>
            <a:r>
              <a:rPr lang="en-US" altLang="zh-CN" dirty="0"/>
              <a:t>HDP</a:t>
            </a:r>
            <a:r>
              <a:rPr lang="zh-CN" altLang="en-US" dirty="0"/>
              <a:t>获得的主题分布向量矩阵</a:t>
            </a:r>
            <a:r>
              <a:rPr lang="en-US" altLang="zh-CN" dirty="0"/>
              <a:t>Q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竞争</a:t>
            </a:r>
            <a:endParaRPr lang="en-US" altLang="zh-CN" dirty="0"/>
          </a:p>
          <a:p>
            <a:pPr lvl="1"/>
            <a:r>
              <a:rPr lang="zh-CN" altLang="en-US" dirty="0"/>
              <a:t>找到最近的几个神经元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计算相邻节点的权重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更新权重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5E9B4F-31A8-481E-9703-53A5E159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5" y="1860377"/>
            <a:ext cx="3809078" cy="1053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DA8456-5D97-4DFB-A462-6631CBE1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017" y="3032796"/>
            <a:ext cx="2654563" cy="7924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A35C1E-8C4A-404B-A56D-F6D749880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195" y="3943814"/>
            <a:ext cx="2854861" cy="52503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9731DC5-F1CF-4C99-9901-BFD643A43242}"/>
              </a:ext>
            </a:extLst>
          </p:cNvPr>
          <p:cNvSpPr txBox="1"/>
          <p:nvPr/>
        </p:nvSpPr>
        <p:spPr>
          <a:xfrm>
            <a:off x="2170771" y="49434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后续看懂了再补充，这里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SOM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不太懂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63D081-BAE2-42F5-BCA2-4850EB49B425}"/>
              </a:ext>
            </a:extLst>
          </p:cNvPr>
          <p:cNvSpPr txBox="1"/>
          <p:nvPr/>
        </p:nvSpPr>
        <p:spPr>
          <a:xfrm>
            <a:off x="0" y="6459857"/>
            <a:ext cx="994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7"/>
              </a:rPr>
              <a:t>自组织映射（</a:t>
            </a:r>
            <a:r>
              <a:rPr lang="en-US" altLang="zh-CN" dirty="0">
                <a:hlinkClick r:id="rId7"/>
              </a:rPr>
              <a:t>SOM</a:t>
            </a:r>
            <a:r>
              <a:rPr lang="zh-CN" altLang="en-US" dirty="0">
                <a:hlinkClick r:id="rId7"/>
              </a:rPr>
              <a:t>）理论基础与</a:t>
            </a:r>
            <a:r>
              <a:rPr lang="en-US" altLang="zh-CN" dirty="0">
                <a:hlinkClick r:id="rId7"/>
              </a:rPr>
              <a:t>Python NumPy</a:t>
            </a:r>
            <a:r>
              <a:rPr lang="zh-CN" altLang="en-US" dirty="0">
                <a:hlinkClick r:id="rId7"/>
              </a:rPr>
              <a:t>实现 </a:t>
            </a:r>
            <a:r>
              <a:rPr lang="en-US" altLang="zh-CN" dirty="0">
                <a:hlinkClick r:id="rId7"/>
              </a:rPr>
              <a:t>| </a:t>
            </a:r>
            <a:r>
              <a:rPr lang="zh-CN" altLang="en-US" dirty="0">
                <a:hlinkClick r:id="rId7"/>
              </a:rPr>
              <a:t>美美智能博客站 </a:t>
            </a:r>
            <a:r>
              <a:rPr lang="en-US" altLang="zh-CN" dirty="0">
                <a:hlinkClick r:id="rId7"/>
              </a:rPr>
              <a:t>(nice-</a:t>
            </a:r>
            <a:r>
              <a:rPr lang="en-US" altLang="zh-CN" dirty="0" err="1">
                <a:hlinkClick r:id="rId7"/>
              </a:rPr>
              <a:t>ai.top</a:t>
            </a:r>
            <a:r>
              <a:rPr lang="en-US" altLang="zh-CN" dirty="0">
                <a:hlinkClick r:id="rId7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5502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491AF11-6477-4517-A822-7515B44A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2" y="950610"/>
            <a:ext cx="2935672" cy="224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58C202-5DEA-4C01-A7DD-92A2B09A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683" y="917104"/>
            <a:ext cx="2648086" cy="23115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74BD06-4E01-4DBC-986E-52C88E2E4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844" y="984115"/>
            <a:ext cx="2792441" cy="20614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EE9CC7-4AAC-45E4-AD30-B8A06895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592" y="3228623"/>
            <a:ext cx="3029106" cy="23559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568BDD-6D05-412A-AFF2-60CD0B93B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852" y="3228623"/>
            <a:ext cx="3670489" cy="24258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567CE-76E3-47B2-B03B-1A804A2DF6F5}"/>
              </a:ext>
            </a:extLst>
          </p:cNvPr>
          <p:cNvSpPr txBox="1"/>
          <p:nvPr/>
        </p:nvSpPr>
        <p:spPr>
          <a:xfrm>
            <a:off x="1241502" y="5630031"/>
            <a:ext cx="805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HDP-K </a:t>
            </a:r>
            <a:r>
              <a:rPr lang="zh-CN" altLang="en-US" dirty="0"/>
              <a:t>是用</a:t>
            </a:r>
            <a:r>
              <a:rPr lang="en-US" altLang="zh-CN" dirty="0"/>
              <a:t>HDP</a:t>
            </a:r>
            <a:r>
              <a:rPr lang="zh-CN" altLang="en-US" dirty="0"/>
              <a:t>抽取主题，并用</a:t>
            </a:r>
            <a:r>
              <a:rPr lang="en-US" altLang="zh-CN" dirty="0"/>
              <a:t>K-means</a:t>
            </a:r>
            <a:r>
              <a:rPr lang="zh-CN" altLang="en-US" dirty="0"/>
              <a:t>进行聚类</a:t>
            </a:r>
            <a:endParaRPr lang="en-US" altLang="zh-CN" dirty="0"/>
          </a:p>
          <a:p>
            <a:r>
              <a:rPr lang="en-US" altLang="zh-CN" dirty="0"/>
              <a:t>HDP-S </a:t>
            </a:r>
            <a:r>
              <a:rPr lang="zh-CN" altLang="en-US" dirty="0"/>
              <a:t>是用</a:t>
            </a:r>
            <a:r>
              <a:rPr lang="en-US" altLang="zh-CN" dirty="0"/>
              <a:t>HDP</a:t>
            </a:r>
            <a:r>
              <a:rPr lang="zh-CN" altLang="en-US" dirty="0"/>
              <a:t>抽取主题，并用</a:t>
            </a:r>
            <a:r>
              <a:rPr lang="en-US" altLang="zh-CN" dirty="0"/>
              <a:t>SOM</a:t>
            </a:r>
            <a:r>
              <a:rPr lang="zh-CN" altLang="en-US" dirty="0"/>
              <a:t>进行聚类</a:t>
            </a:r>
            <a:endParaRPr lang="en-US" altLang="zh-CN" dirty="0"/>
          </a:p>
          <a:p>
            <a:r>
              <a:rPr lang="en-US" altLang="zh-CN" dirty="0"/>
              <a:t>ELDA-K </a:t>
            </a:r>
            <a:r>
              <a:rPr lang="zh-CN" altLang="en-US" dirty="0"/>
              <a:t>是在聚类时使用</a:t>
            </a:r>
            <a:r>
              <a:rPr lang="en-US" altLang="zh-CN" dirty="0"/>
              <a:t>K-means</a:t>
            </a:r>
            <a:r>
              <a:rPr lang="zh-CN" altLang="en-US" dirty="0"/>
              <a:t>，抽取主题使用</a:t>
            </a:r>
            <a:r>
              <a:rPr lang="en-US" altLang="zh-CN" dirty="0"/>
              <a:t>LDA</a:t>
            </a:r>
          </a:p>
          <a:p>
            <a:r>
              <a:rPr lang="en-US" altLang="zh-CN" dirty="0"/>
              <a:t>EHDP-S </a:t>
            </a:r>
            <a:r>
              <a:rPr lang="zh-CN" altLang="en-US" dirty="0"/>
              <a:t>是扩充了的文本模型，其后面的数字指的是每个词扩充了几个词</a:t>
            </a:r>
          </a:p>
        </p:txBody>
      </p:sp>
    </p:spTree>
    <p:extLst>
      <p:ext uri="{BB962C8B-B14F-4D97-AF65-F5344CB8AC3E}">
        <p14:creationId xmlns:p14="http://schemas.microsoft.com/office/powerpoint/2010/main" val="15333853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140FF3B-1662-4EB7-8AC6-21005B184F7E}"/>
              </a:ext>
            </a:extLst>
          </p:cNvPr>
          <p:cNvSpPr txBox="1"/>
          <p:nvPr/>
        </p:nvSpPr>
        <p:spPr>
          <a:xfrm>
            <a:off x="1702295" y="1410444"/>
            <a:ext cx="911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 Services Classification Based</a:t>
            </a:r>
          </a:p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on Wide &amp; Bi-LSTM Model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</a:rPr>
              <a:t> Wide &amp; Bi-LSTM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903D85-3AAD-485F-89D6-B0AB7A2D5417}"/>
              </a:ext>
            </a:extLst>
          </p:cNvPr>
          <p:cNvSpPr txBox="1"/>
          <p:nvPr/>
        </p:nvSpPr>
        <p:spPr>
          <a:xfrm>
            <a:off x="1702295" y="3429000"/>
            <a:ext cx="911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Web Services Classification Method based on GCN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</a:rPr>
              <a:t> WSC-GCN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3D8EEA-7345-4041-AF9A-30CE74F400C6}"/>
              </a:ext>
            </a:extLst>
          </p:cNvPr>
          <p:cNvSpPr txBox="1"/>
          <p:nvPr/>
        </p:nvSpPr>
        <p:spPr>
          <a:xfrm>
            <a:off x="5055219" y="2690337"/>
            <a:ext cx="19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Access 2019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EDFFC3-CF47-4047-BB5C-06A60DED14A5}"/>
              </a:ext>
            </a:extLst>
          </p:cNvPr>
          <p:cNvSpPr txBox="1"/>
          <p:nvPr/>
        </p:nvSpPr>
        <p:spPr>
          <a:xfrm>
            <a:off x="3993250" y="4813994"/>
            <a:ext cx="45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LTStd-Roman-Identity-H"/>
              </a:rPr>
              <a:t>ISPA/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BDCloud</a:t>
            </a:r>
            <a:r>
              <a:rPr lang="en-US" altLang="zh-CN" sz="1800" b="0" i="0" u="none" strike="noStrike" baseline="0" dirty="0">
                <a:latin typeface="TimesLTStd-Roman-Identity-H"/>
              </a:rPr>
              <a:t>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SocialCom</a:t>
            </a:r>
            <a:r>
              <a:rPr lang="en-US" altLang="zh-CN" sz="1800" b="0" i="0" u="none" strike="noStrike" baseline="0" dirty="0">
                <a:latin typeface="TimesLTStd-Roman-Identity-H"/>
              </a:rPr>
              <a:t>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SustainCom</a:t>
            </a:r>
            <a:r>
              <a:rPr lang="en-US" altLang="zh-CN" sz="1800" b="0" i="0" u="none" strike="noStrike" baseline="0" dirty="0">
                <a:latin typeface="TimesLTStd-Roman-Identity-H"/>
              </a:rPr>
              <a:t> 2019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10BEA-05F7-42B3-A07F-6D3E605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6" y="5367991"/>
            <a:ext cx="11360734" cy="11049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F3BC73-AA47-4A50-BC0F-6A5D21AC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9" y="2525347"/>
            <a:ext cx="4349974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52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4DC3703-BCFD-45C5-85DD-68A771C2CB58}"/>
              </a:ext>
            </a:extLst>
          </p:cNvPr>
          <p:cNvSpPr txBox="1"/>
          <p:nvPr/>
        </p:nvSpPr>
        <p:spPr>
          <a:xfrm>
            <a:off x="1613085" y="1953136"/>
            <a:ext cx="911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Mobile App Tagging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07BF60-39EE-4324-9F7E-FBC59282EBDB}"/>
              </a:ext>
            </a:extLst>
          </p:cNvPr>
          <p:cNvSpPr txBox="1"/>
          <p:nvPr/>
        </p:nvSpPr>
        <p:spPr>
          <a:xfrm>
            <a:off x="3347070" y="3612203"/>
            <a:ext cx="61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WSDM '16: Proceedings of the Ninth ACM International Conference on Web Search and Data Mining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FAF80-1A50-4C8B-BCE8-076AA78D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" y="4258534"/>
            <a:ext cx="11303581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372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FB7A59B-A577-4DF0-B6E5-EF3804DCE2CB}"/>
              </a:ext>
            </a:extLst>
          </p:cNvPr>
          <p:cNvSpPr txBox="1"/>
          <p:nvPr/>
        </p:nvSpPr>
        <p:spPr>
          <a:xfrm>
            <a:off x="1128000" y="936702"/>
            <a:ext cx="91905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tag</a:t>
            </a:r>
          </a:p>
          <a:p>
            <a:pPr lvl="1"/>
            <a:r>
              <a:rPr lang="zh-CN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一般用于指明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的核心功能，主要内容，关键特征或概念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，在本文之前认为绝大多数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search-based annotation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是一种通过搜索相似数据来自动生成标注的方法。即先去搜寻查询相似性最高的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个内容，然后使用这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个内容进行标注</a:t>
            </a:r>
            <a:endParaRPr lang="en-US" altLang="zh-CN" b="0" i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一种机器学习方法，其中模型从数据流中逐步接收和处理数据，而不是一次性使用整个数据集进行训练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imApp</a:t>
            </a:r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作者说本文与该文章提出方法极度相似，部分内容可参考，</a:t>
            </a:r>
            <a:endParaRPr lang="en-US" altLang="zh-CN" b="0" i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it-IT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Chen, S. C. Hoi, S. Li, and X. Xiao. Simapp: A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detecting similar mobile applications by online kernel learning. In WSDM, pages 305{314, 2015.</a:t>
            </a:r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9558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概念定义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BAD26D-AFC1-48A9-B6B1-98629D54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8499" y="704801"/>
            <a:ext cx="9167390" cy="41660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19ED1-849F-4F76-BD52-46A85AFA4DD0}"/>
              </a:ext>
            </a:extLst>
          </p:cNvPr>
          <p:cNvSpPr txBox="1"/>
          <p:nvPr/>
        </p:nvSpPr>
        <p:spPr>
          <a:xfrm>
            <a:off x="6325907" y="876845"/>
            <a:ext cx="512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Modalities</a:t>
            </a:r>
            <a:r>
              <a:rPr lang="zh-CN" altLang="en-US" sz="1800" b="0" i="0" u="none" strike="noStrike" baseline="0" dirty="0">
                <a:latin typeface="CMR9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本文认为每个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都拥有不同的属性，本文主要考虑了上图所示的一些属性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EA305-FDB9-433D-87E9-A0867381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56" y="3941177"/>
            <a:ext cx="1981681" cy="6605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54CE4B-5954-4A8E-944A-4A2EE2060FE6}"/>
              </a:ext>
            </a:extLst>
          </p:cNvPr>
          <p:cNvSpPr txBox="1"/>
          <p:nvPr/>
        </p:nvSpPr>
        <p:spPr>
          <a:xfrm>
            <a:off x="6325907" y="4219665"/>
            <a:ext cx="512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tag</a:t>
            </a:r>
            <a:r>
              <a:rPr lang="zh-CN" altLang="en-US" sz="1800" b="0" i="0" u="none" strike="noStrike" baseline="0" dirty="0">
                <a:latin typeface="CMR9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本文考虑每个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都是关于该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核心功能的准确的关键词，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的主要内容关键词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5F3C62-0F16-4A19-AFC3-6C6B5860DA6B}"/>
              </a:ext>
            </a:extLst>
          </p:cNvPr>
          <p:cNvSpPr txBox="1"/>
          <p:nvPr/>
        </p:nvSpPr>
        <p:spPr>
          <a:xfrm>
            <a:off x="2486722" y="5453767"/>
            <a:ext cx="7218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Remark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：本文中所用到的文本信息只包含描述信息和更新信息文本。未包含如用户搜索日志等数据。此外，本文所爬取数据集均为不带标签的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271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02900E-AFE9-41FC-921A-63C51618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92" y="1056055"/>
            <a:ext cx="6134415" cy="22480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AFBC7-F60F-4AF8-B006-9212C63323E3}"/>
              </a:ext>
            </a:extLst>
          </p:cNvPr>
          <p:cNvSpPr txBox="1"/>
          <p:nvPr/>
        </p:nvSpPr>
        <p:spPr>
          <a:xfrm>
            <a:off x="2287173" y="4572317"/>
            <a:ext cx="761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search-based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为搜索阶段，找到最相关的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为标注阶段，通过本文提出的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方法进行自动标注。</a:t>
            </a:r>
          </a:p>
        </p:txBody>
      </p:sp>
    </p:spTree>
    <p:extLst>
      <p:ext uri="{BB962C8B-B14F-4D97-AF65-F5344CB8AC3E}">
        <p14:creationId xmlns:p14="http://schemas.microsoft.com/office/powerpoint/2010/main" val="3887432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相似度计算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D8F8160-55A6-4083-879F-402A9BFA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957" y="1147861"/>
            <a:ext cx="3351916" cy="6988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13F395-3363-4775-8573-62F22C89BAD7}"/>
              </a:ext>
            </a:extLst>
          </p:cNvPr>
          <p:cNvSpPr txBox="1"/>
          <p:nvPr/>
        </p:nvSpPr>
        <p:spPr>
          <a:xfrm>
            <a:off x="6096000" y="2971721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0D3D2C-F1FF-44C4-BEC3-2217F740A205}"/>
              </a:ext>
            </a:extLst>
          </p:cNvPr>
          <p:cNvSpPr txBox="1"/>
          <p:nvPr/>
        </p:nvSpPr>
        <p:spPr>
          <a:xfrm>
            <a:off x="6064250" y="4584504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589495-3015-4399-B0C4-9FD21D769E4B}"/>
              </a:ext>
            </a:extLst>
          </p:cNvPr>
          <p:cNvSpPr txBox="1"/>
          <p:nvPr/>
        </p:nvSpPr>
        <p:spPr>
          <a:xfrm>
            <a:off x="461290" y="1210053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C112E8-8F2C-457A-A602-2A139BE1CBFE}"/>
              </a:ext>
            </a:extLst>
          </p:cNvPr>
          <p:cNvSpPr txBox="1"/>
          <p:nvPr/>
        </p:nvSpPr>
        <p:spPr>
          <a:xfrm>
            <a:off x="461290" y="2340228"/>
            <a:ext cx="171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Descriptions, Updates, and User Reviews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99F08F-5FE5-49B8-8165-4CE3EFA42FF2}"/>
              </a:ext>
            </a:extLst>
          </p:cNvPr>
          <p:cNvSpPr txBox="1"/>
          <p:nvPr/>
        </p:nvSpPr>
        <p:spPr>
          <a:xfrm>
            <a:off x="461290" y="5804726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6A3BB0-EE69-416B-B75D-83DF8AF7D088}"/>
              </a:ext>
            </a:extLst>
          </p:cNvPr>
          <p:cNvSpPr txBox="1"/>
          <p:nvPr/>
        </p:nvSpPr>
        <p:spPr>
          <a:xfrm>
            <a:off x="6064250" y="1162229"/>
            <a:ext cx="171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Content Rating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B145EC-EFCE-436C-89E1-28B08E7272D4}"/>
              </a:ext>
            </a:extLst>
          </p:cNvPr>
          <p:cNvSpPr txBox="1"/>
          <p:nvPr/>
        </p:nvSpPr>
        <p:spPr>
          <a:xfrm>
            <a:off x="6064250" y="5804726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8555F4-F255-4783-BC61-967899624A4C}"/>
              </a:ext>
            </a:extLst>
          </p:cNvPr>
          <p:cNvSpPr txBox="1"/>
          <p:nvPr/>
        </p:nvSpPr>
        <p:spPr>
          <a:xfrm>
            <a:off x="796735" y="1738062"/>
            <a:ext cx="349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使用了子序列核进行相似度计算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531438-5615-4D4C-A18C-83C1288F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66" y="2370553"/>
            <a:ext cx="2298818" cy="65408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4267CF0-2CAA-4278-8081-A20D27EF5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966" y="3185631"/>
            <a:ext cx="2400423" cy="6477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FF83086-C753-4D5C-AFDB-BDD3F6AB2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469" y="3956099"/>
            <a:ext cx="2235315" cy="62868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F9B69C0-C66D-4B97-A94C-A42E41DE5FC6}"/>
              </a:ext>
            </a:extLst>
          </p:cNvPr>
          <p:cNvSpPr txBox="1"/>
          <p:nvPr/>
        </p:nvSpPr>
        <p:spPr>
          <a:xfrm>
            <a:off x="796734" y="4584504"/>
            <a:ext cx="3494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使用了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进行主题分布计算，得到了维度为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|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的向量，根据此该向量计算相似度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7776D39-1799-4783-A30C-3055870DA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08" y="5569159"/>
            <a:ext cx="3168813" cy="6731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9A6B45E-59AA-4477-8474-81F6CA4ED0D5}"/>
              </a:ext>
            </a:extLst>
          </p:cNvPr>
          <p:cNvSpPr txBox="1"/>
          <p:nvPr/>
        </p:nvSpPr>
        <p:spPr>
          <a:xfrm>
            <a:off x="796734" y="6258974"/>
            <a:ext cx="296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类似于词袋模型，提取了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altLang="zh-CN" sz="1800" b="0" i="0" u="none" strike="noStrike" baseline="0" dirty="0">
                <a:latin typeface="CMR9"/>
              </a:rPr>
              <a:t>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063B4D1-900D-41F2-98C2-ACFFAC8C1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573" y="843045"/>
            <a:ext cx="2952902" cy="60963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B9840ED-230A-4357-9427-002F4D7B7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340" y="1738062"/>
            <a:ext cx="5537485" cy="83824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6F3BA8-BA34-4F08-A7DD-91330867E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8241" y="2520914"/>
            <a:ext cx="6502734" cy="96525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44151DA-FBB7-4C4E-917A-8B94DF8A3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7673" y="2863487"/>
            <a:ext cx="3289469" cy="80014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784C35-72B6-4AD8-8C4E-5BF9440C5308}"/>
              </a:ext>
            </a:extLst>
          </p:cNvPr>
          <p:cNvSpPr txBox="1"/>
          <p:nvPr/>
        </p:nvSpPr>
        <p:spPr>
          <a:xfrm>
            <a:off x="6591651" y="3627644"/>
            <a:ext cx="471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首先构建了一个类别字典，并用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TF-IDF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方法构建开发者向量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7A1A544-B861-4FD4-AE4A-2290288C4F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0210" y="4470238"/>
            <a:ext cx="3213265" cy="60963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27592CE-C951-44A2-8716-59ABDEB088D6}"/>
              </a:ext>
            </a:extLst>
          </p:cNvPr>
          <p:cNvSpPr txBox="1"/>
          <p:nvPr/>
        </p:nvSpPr>
        <p:spPr>
          <a:xfrm>
            <a:off x="6591651" y="4958304"/>
            <a:ext cx="471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首先构建了一个权限字典，并用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TF-IDF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方法构建权限向量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8FA3E97-4442-447C-8E30-6611AE0CB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566" y="5859717"/>
            <a:ext cx="3010055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0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AAOKL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06B00F2-A9CB-41EC-956B-748A1896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8" y="1564022"/>
            <a:ext cx="2805302" cy="7035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890B67-004F-4443-BE16-DCA7FD1F9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0" y="647104"/>
            <a:ext cx="5242484" cy="539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FA5528-B34C-4265-B8F5-3C72EF81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68" y="2536050"/>
            <a:ext cx="2554156" cy="4050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575E33-0220-49A7-BA22-36E28F2A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91" y="3341167"/>
            <a:ext cx="2736991" cy="43817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41D283-4A5A-4774-A562-692BEF004EC5}"/>
              </a:ext>
            </a:extLst>
          </p:cNvPr>
          <p:cNvCxnSpPr>
            <a:endCxn id="3" idx="0"/>
          </p:cNvCxnSpPr>
          <p:nvPr/>
        </p:nvCxnSpPr>
        <p:spPr>
          <a:xfrm flipH="1">
            <a:off x="1972219" y="1185915"/>
            <a:ext cx="1514396" cy="378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96F453D-96FD-43BB-9D14-26D5FA4E6EF7}"/>
              </a:ext>
            </a:extLst>
          </p:cNvPr>
          <p:cNvSpPr txBox="1"/>
          <p:nvPr/>
        </p:nvSpPr>
        <p:spPr>
          <a:xfrm>
            <a:off x="1700745" y="1050540"/>
            <a:ext cx="1514396" cy="37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训练参数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8207B19B-FD39-4DBF-844C-EEA1E646DFBA}"/>
              </a:ext>
            </a:extLst>
          </p:cNvPr>
          <p:cNvCxnSpPr>
            <a:stCxn id="9" idx="1"/>
            <a:endCxn id="3" idx="1"/>
          </p:cNvCxnSpPr>
          <p:nvPr/>
        </p:nvCxnSpPr>
        <p:spPr>
          <a:xfrm rot="10800000" flipH="1">
            <a:off x="527990" y="1915798"/>
            <a:ext cx="41577" cy="1644456"/>
          </a:xfrm>
          <a:prstGeom prst="curvedConnector3">
            <a:avLst>
              <a:gd name="adj1" fmla="val -549823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D3BBFC8-E0C7-4E23-BAAF-BEB9FF58E146}"/>
              </a:ext>
            </a:extLst>
          </p:cNvPr>
          <p:cNvSpPr txBox="1"/>
          <p:nvPr/>
        </p:nvSpPr>
        <p:spPr>
          <a:xfrm>
            <a:off x="456952" y="3041629"/>
            <a:ext cx="3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训练目的，边界值设为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636A0-BEB9-4908-A5D9-7F17187969E5}"/>
              </a:ext>
            </a:extLst>
          </p:cNvPr>
          <p:cNvSpPr txBox="1"/>
          <p:nvPr/>
        </p:nvSpPr>
        <p:spPr>
          <a:xfrm>
            <a:off x="750110" y="2250018"/>
            <a:ext cx="2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训练数据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5790504-0C8E-4D48-8B31-DE25DD5C7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341" y="1122555"/>
            <a:ext cx="5807707" cy="57533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D0430E0-E58A-469B-9162-E084D15C7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91" y="3828730"/>
            <a:ext cx="4877051" cy="84459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FA9961D-67B0-465D-8690-0AFCC2B5D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568" y="5223230"/>
            <a:ext cx="3988005" cy="58423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C6EFDC5-3351-42B8-9A5A-B204ED4F2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99" y="5779584"/>
            <a:ext cx="5550185" cy="84459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872CDF7-5363-4D2D-A4E7-7B83FB264E9F}"/>
              </a:ext>
            </a:extLst>
          </p:cNvPr>
          <p:cNvSpPr txBox="1"/>
          <p:nvPr/>
        </p:nvSpPr>
        <p:spPr>
          <a:xfrm>
            <a:off x="658879" y="4990121"/>
            <a:ext cx="179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合页损失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7C32F49-904C-4080-8940-6F61E780F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346" y="5579548"/>
            <a:ext cx="1828894" cy="4000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671FB37-42C3-4EC9-B59C-220F017BC3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346" y="6074873"/>
            <a:ext cx="1759040" cy="2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216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21E8FE6-6F3F-40B8-95C3-F2CE69A3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9" y="4778871"/>
            <a:ext cx="4413477" cy="8509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ATE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500714-252D-460A-95A1-BE2F61049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094" y="1001193"/>
            <a:ext cx="7100666" cy="13331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084900-6E51-44B0-95CF-98393698F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2778352"/>
            <a:ext cx="4047978" cy="418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4E8F9D-8DE9-483F-BF89-223B0260A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4235443"/>
            <a:ext cx="2908449" cy="4734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CA36AF-A8B7-474F-8C55-79CCBF4D4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5605771"/>
            <a:ext cx="4476154" cy="418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8A2AC24-9BDE-4456-924A-951FF5376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954" y="2601108"/>
            <a:ext cx="6363027" cy="10097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65C779D-43ED-4EC2-8AE2-6DFB5D613AA2}"/>
              </a:ext>
            </a:extLst>
          </p:cNvPr>
          <p:cNvSpPr txBox="1"/>
          <p:nvPr/>
        </p:nvSpPr>
        <p:spPr>
          <a:xfrm>
            <a:off x="416312" y="319668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满足定义规则的词汇被保留，通过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Stanford POS tagger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完成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208A3-A5F0-44A1-A42E-369606426421}"/>
              </a:ext>
            </a:extLst>
          </p:cNvPr>
          <p:cNvSpPr txBox="1"/>
          <p:nvPr/>
        </p:nvSpPr>
        <p:spPr>
          <a:xfrm>
            <a:off x="3304478" y="4062014"/>
            <a:ext cx="6642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的文本中出现越频繁，越可能是标签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在所有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文本中都出现，不太可能是标签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查找到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个邻居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的标签更可能是该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的标签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767702-CFEB-489E-9F16-645D4827A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865" y="5032917"/>
            <a:ext cx="1974951" cy="36831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402298-41F4-49E6-8C37-E2A0D7DC0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697" y="6110272"/>
            <a:ext cx="5626389" cy="6286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85259D8-C711-4366-A915-A2C1B4ADF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598" y="6072170"/>
            <a:ext cx="2521080" cy="66678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C61886-9711-46F6-A009-9C51C4F75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4172" y="6215052"/>
            <a:ext cx="2971953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7968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9C54D5-84EE-4A6B-8409-758C8675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484" y="1521552"/>
            <a:ext cx="5493032" cy="18225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344E77-73AA-485E-9777-0D4C57AA532A}"/>
              </a:ext>
            </a:extLst>
          </p:cNvPr>
          <p:cNvSpPr txBox="1"/>
          <p:nvPr/>
        </p:nvSpPr>
        <p:spPr>
          <a:xfrm>
            <a:off x="1918010" y="3940098"/>
            <a:ext cx="8445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play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爬取，但是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商店中不包含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，因此本文中的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是从有标签的三星应用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(https://www.samsung.com.cn/apps/galaxy-store/)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 app (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http://android.pandaapp.com/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爬取的</a:t>
            </a:r>
          </a:p>
        </p:txBody>
      </p:sp>
    </p:spTree>
    <p:extLst>
      <p:ext uri="{BB962C8B-B14F-4D97-AF65-F5344CB8AC3E}">
        <p14:creationId xmlns:p14="http://schemas.microsoft.com/office/powerpoint/2010/main" val="15727155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298B9A-17A6-4C71-9E59-847E47C0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0" y="1288651"/>
            <a:ext cx="3454578" cy="4000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C927E2-5B3D-47F2-A5C2-740EF59CC5FD}"/>
              </a:ext>
            </a:extLst>
          </p:cNvPr>
          <p:cNvSpPr txBox="1"/>
          <p:nvPr/>
        </p:nvSpPr>
        <p:spPr>
          <a:xfrm>
            <a:off x="4222595" y="1288651"/>
            <a:ext cx="660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依据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Goolge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Play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中提供的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选项获取列表，认为，在所有列表中，两个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共现的次数超过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即相关。由此可以得到两个列表，即相关列表和不相关列表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FC97C3-D97C-4044-8865-F8A5F521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0" y="2847579"/>
            <a:ext cx="4153113" cy="330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CF9979-8F3D-4AA6-9718-228F9BDBFD4B}"/>
              </a:ext>
            </a:extLst>
          </p:cNvPr>
          <p:cNvSpPr txBox="1"/>
          <p:nvPr/>
        </p:nvSpPr>
        <p:spPr>
          <a:xfrm>
            <a:off x="4765288" y="2847579"/>
            <a:ext cx="672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从相关列表中提取相关三元组，不相干列表中提取不相关三元组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D2C02-406C-4E97-A386-6D25A0D7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50" y="4001095"/>
            <a:ext cx="5232669" cy="3937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B79AE69-18B2-4AAB-B0BB-297D94196605}"/>
              </a:ext>
            </a:extLst>
          </p:cNvPr>
          <p:cNvSpPr txBox="1"/>
          <p:nvPr/>
        </p:nvSpPr>
        <p:spPr>
          <a:xfrm>
            <a:off x="5947317" y="3932663"/>
            <a:ext cx="585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Skip-gram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算法进行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表示，使用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genism (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https://radimrehurek.com/gensim/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DFD8FB-D266-4680-B7C6-70C9DFCE69A9}"/>
              </a:ext>
            </a:extLst>
          </p:cNvPr>
          <p:cNvSpPr txBox="1"/>
          <p:nvPr/>
        </p:nvSpPr>
        <p:spPr>
          <a:xfrm>
            <a:off x="986752" y="5345151"/>
            <a:ext cx="12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评价指标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5FDD78-3555-4607-B027-9F2F21FA44C7}"/>
              </a:ext>
            </a:extLst>
          </p:cNvPr>
          <p:cNvSpPr txBox="1"/>
          <p:nvPr/>
        </p:nvSpPr>
        <p:spPr>
          <a:xfrm>
            <a:off x="2832410" y="4854498"/>
            <a:ext cx="363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Precision@K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 Precision(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AP@K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HIT@K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9817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对比方法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179A121-7457-4EBA-8900-4D7066CD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83" y="1777915"/>
            <a:ext cx="551843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75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D95B8D8-1BDB-48E3-80E7-B869B582433A}"/>
              </a:ext>
            </a:extLst>
          </p:cNvPr>
          <p:cNvSpPr txBox="1"/>
          <p:nvPr/>
        </p:nvSpPr>
        <p:spPr>
          <a:xfrm>
            <a:off x="728546" y="917104"/>
            <a:ext cx="10965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classification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一般来说，是按照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功能性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对这些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进行分类。为下游的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discovery/recommendation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提供基础。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该领域描述信息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拥有的文本描述一般都是简短的，信息少，特征稀疏，因此不便于利用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该领域其他可用文本信息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主要包括有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Name,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tags, category,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sub_primary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42F574-5820-43E3-8B01-F32C0A8DC032}"/>
              </a:ext>
            </a:extLst>
          </p:cNvPr>
          <p:cNvSpPr txBox="1"/>
          <p:nvPr/>
        </p:nvSpPr>
        <p:spPr>
          <a:xfrm>
            <a:off x="728546" y="3429000"/>
            <a:ext cx="10266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&amp; Bi-LSTM 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认为对于之前的方法来说，词序、上下文信息没有被很好的利用。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WSC-GCN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认为之前的方法忽视了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的描述文本和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本身之间存在的关系，并将其视作一种异构图</a:t>
            </a:r>
          </a:p>
        </p:txBody>
      </p:sp>
    </p:spTree>
    <p:extLst>
      <p:ext uri="{BB962C8B-B14F-4D97-AF65-F5344CB8AC3E}">
        <p14:creationId xmlns:p14="http://schemas.microsoft.com/office/powerpoint/2010/main" val="10323565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37A3AB-BBE9-4EB2-92CF-8901CB96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46438"/>
            <a:ext cx="4419827" cy="2832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240461-BFD8-4D64-9480-A9151CE552F9}"/>
              </a:ext>
            </a:extLst>
          </p:cNvPr>
          <p:cNvSpPr txBox="1"/>
          <p:nvPr/>
        </p:nvSpPr>
        <p:spPr>
          <a:xfrm>
            <a:off x="587298" y="4270818"/>
            <a:ext cx="396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说明提出的方法在学习相似性时更加优秀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212F9-4853-48FA-AA69-AA9DCB4D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58" y="1046438"/>
            <a:ext cx="5239019" cy="2984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41CB4E-28B8-4F40-AB2B-7897DAFFE7BF}"/>
              </a:ext>
            </a:extLst>
          </p:cNvPr>
          <p:cNvSpPr txBox="1"/>
          <p:nvPr/>
        </p:nvSpPr>
        <p:spPr>
          <a:xfrm>
            <a:off x="6423102" y="4341541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相关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推荐的效果</a:t>
            </a:r>
          </a:p>
        </p:txBody>
      </p:sp>
    </p:spTree>
    <p:extLst>
      <p:ext uri="{BB962C8B-B14F-4D97-AF65-F5344CB8AC3E}">
        <p14:creationId xmlns:p14="http://schemas.microsoft.com/office/powerpoint/2010/main" val="265444831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5EC57CE-DAF3-4575-BD70-2AB7B04CD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" y="1342323"/>
            <a:ext cx="5696243" cy="32069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9AEE13-90F0-498A-98C8-A6C542124A3B}"/>
              </a:ext>
            </a:extLst>
          </p:cNvPr>
          <p:cNvSpPr txBox="1"/>
          <p:nvPr/>
        </p:nvSpPr>
        <p:spPr>
          <a:xfrm>
            <a:off x="1048215" y="4891668"/>
            <a:ext cx="451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打标签效果验证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099C8F-748C-49F5-99FC-BDB9D6440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27" y="1893466"/>
            <a:ext cx="3518081" cy="1759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934957-14DF-4520-89DC-98DCDE6777BC}"/>
              </a:ext>
            </a:extLst>
          </p:cNvPr>
          <p:cNvSpPr txBox="1"/>
          <p:nvPr/>
        </p:nvSpPr>
        <p:spPr>
          <a:xfrm>
            <a:off x="6363056" y="4891668"/>
            <a:ext cx="312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模块效果验证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A8E566-1A57-45BE-BA48-3D06A561D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910" y="1893466"/>
            <a:ext cx="3233778" cy="20683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0DB833-8CD6-4DA2-A118-4EE283365F86}"/>
              </a:ext>
            </a:extLst>
          </p:cNvPr>
          <p:cNvSpPr txBox="1"/>
          <p:nvPr/>
        </p:nvSpPr>
        <p:spPr>
          <a:xfrm>
            <a:off x="9439900" y="4836835"/>
            <a:ext cx="312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超参数研究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0469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567ED98-F0FB-4F32-A46E-F66C7B84A328}"/>
              </a:ext>
            </a:extLst>
          </p:cNvPr>
          <p:cNvSpPr txBox="1"/>
          <p:nvPr/>
        </p:nvSpPr>
        <p:spPr>
          <a:xfrm>
            <a:off x="1524372" y="1831264"/>
            <a:ext cx="971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Hybrid Approach based on Collaborative Filtering to Recommending Mobile Apps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3675F2-4F18-41F7-A435-3E959EE19472}"/>
              </a:ext>
            </a:extLst>
          </p:cNvPr>
          <p:cNvSpPr txBox="1"/>
          <p:nvPr/>
        </p:nvSpPr>
        <p:spPr>
          <a:xfrm>
            <a:off x="3443714" y="4154895"/>
            <a:ext cx="61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NewRomanPSMT"/>
              </a:rPr>
              <a:t>2016 IEEE 22nd International Conference on Parallel and Distributed Systems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2B2047-A20F-493E-94EF-51D6BABD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92" y="4893314"/>
            <a:ext cx="9893808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38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9927B6-F944-421B-8190-C9B0F7A81872}"/>
              </a:ext>
            </a:extLst>
          </p:cNvPr>
          <p:cNvSpPr txBox="1"/>
          <p:nvPr/>
        </p:nvSpPr>
        <p:spPr>
          <a:xfrm>
            <a:off x="2426505" y="5490117"/>
            <a:ext cx="7275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提出下载量并不具有代表性，很多人会在下载后很短的时间内删除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的两种方法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本文提出计算偏好度使用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RDF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847D19-493E-42AD-9B43-ECD43E7B11F9}"/>
              </a:ext>
            </a:extLst>
          </p:cNvPr>
          <p:cNvSpPr txBox="1"/>
          <p:nvPr/>
        </p:nvSpPr>
        <p:spPr>
          <a:xfrm>
            <a:off x="2594517" y="1040780"/>
            <a:ext cx="69657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现有的移动应用数量过多，如何根据用户偏好推荐合适的具有商业价值，也具有很多研究意义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现有方法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使用即时定位，安全风险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应用日志，需要更多内容处理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用户使用历史，评价等，这种矩阵往往很稀疏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协同过滤方法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Neighborhood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相似性进行推荐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相似性进行推荐，根据其相似用户对产品的评分预测该用户对该产品可能的评分</a:t>
            </a:r>
          </a:p>
        </p:txBody>
      </p:sp>
    </p:spTree>
    <p:extLst>
      <p:ext uri="{BB962C8B-B14F-4D97-AF65-F5344CB8AC3E}">
        <p14:creationId xmlns:p14="http://schemas.microsoft.com/office/powerpoint/2010/main" val="653705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Item-oriented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C90A08-5DE4-424A-8F83-025A70B8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68" y="917104"/>
            <a:ext cx="4416708" cy="32823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E7A7A0-BA14-40C1-9FF1-16AF7C024ADD}"/>
              </a:ext>
            </a:extLst>
          </p:cNvPr>
          <p:cNvSpPr txBox="1"/>
          <p:nvPr/>
        </p:nvSpPr>
        <p:spPr>
          <a:xfrm>
            <a:off x="2661424" y="4708069"/>
            <a:ext cx="779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Alice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喜欢推特，脸书和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喜欢推特和脸书，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Whatsapp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和脸书。考虑到推特和脸书具有高度相似度，向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推荐推特</a:t>
            </a:r>
          </a:p>
        </p:txBody>
      </p:sp>
    </p:spTree>
    <p:extLst>
      <p:ext uri="{BB962C8B-B14F-4D97-AF65-F5344CB8AC3E}">
        <p14:creationId xmlns:p14="http://schemas.microsoft.com/office/powerpoint/2010/main" val="321606171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协同过滤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C693382-CD7F-41AA-9DD0-8E5958A4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12" y="1805072"/>
            <a:ext cx="5614666" cy="20160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F2E6CA-3387-40B2-8597-23823CC3963F}"/>
              </a:ext>
            </a:extLst>
          </p:cNvPr>
          <p:cNvSpPr txBox="1"/>
          <p:nvPr/>
        </p:nvSpPr>
        <p:spPr>
          <a:xfrm>
            <a:off x="3046212" y="4475356"/>
            <a:ext cx="530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：用户对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：用户对某个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：某个应用在某个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的代表性</a:t>
            </a:r>
          </a:p>
        </p:txBody>
      </p:sp>
    </p:spTree>
    <p:extLst>
      <p:ext uri="{BB962C8B-B14F-4D97-AF65-F5344CB8AC3E}">
        <p14:creationId xmlns:p14="http://schemas.microsoft.com/office/powerpoint/2010/main" val="383878082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偏好矩阵获取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688E26-91EE-40D8-8766-BFE269FC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892193"/>
            <a:ext cx="3981937" cy="466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46452-5169-407D-93AD-1F7D1665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4" y="1466087"/>
            <a:ext cx="4630591" cy="7866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D2B043-4D35-42A9-88B6-7C4E6873923C}"/>
              </a:ext>
            </a:extLst>
          </p:cNvPr>
          <p:cNvSpPr txBox="1"/>
          <p:nvPr/>
        </p:nvSpPr>
        <p:spPr>
          <a:xfrm>
            <a:off x="6433408" y="1092916"/>
            <a:ext cx="45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Recency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上次使用至今的时间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在该应用上的总使用次数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Duration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在该应用的使用总时间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24A0BE-53F5-4CB9-BADD-C5E8DE679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523468"/>
            <a:ext cx="3006753" cy="4703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A7F806-B768-45FB-9559-764CFA691712}"/>
              </a:ext>
            </a:extLst>
          </p:cNvPr>
          <p:cNvSpPr txBox="1"/>
          <p:nvPr/>
        </p:nvSpPr>
        <p:spPr>
          <a:xfrm>
            <a:off x="2111298" y="2118732"/>
            <a:ext cx="333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由此得到偏好度矩阵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423ED4-D6CD-4AE2-B028-40CB066F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036" y="3962243"/>
            <a:ext cx="2856057" cy="7604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8EDA3CE-260C-473B-A5EE-107BFB284B4C}"/>
              </a:ext>
            </a:extLst>
          </p:cNvPr>
          <p:cNvSpPr txBox="1"/>
          <p:nvPr/>
        </p:nvSpPr>
        <p:spPr>
          <a:xfrm>
            <a:off x="6433408" y="3532133"/>
            <a:ext cx="339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平均偏好度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b_u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b_i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5B44A-F7AB-4CFB-91B5-9A388D373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96" y="4764643"/>
            <a:ext cx="4460084" cy="657382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DFE9DD94-18B0-4BFC-A0D9-C849E257E37B}"/>
              </a:ext>
            </a:extLst>
          </p:cNvPr>
          <p:cNvSpPr/>
          <p:nvPr/>
        </p:nvSpPr>
        <p:spPr>
          <a:xfrm>
            <a:off x="3554693" y="4721392"/>
            <a:ext cx="1914557" cy="667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4B5DC03-49BF-476F-A9DE-82EFD148FDA3}"/>
              </a:ext>
            </a:extLst>
          </p:cNvPr>
          <p:cNvCxnSpPr>
            <a:cxnSpLocks/>
          </p:cNvCxnSpPr>
          <p:nvPr/>
        </p:nvCxnSpPr>
        <p:spPr>
          <a:xfrm flipH="1">
            <a:off x="5445776" y="4928836"/>
            <a:ext cx="769170" cy="127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B639AC5-379A-4EDE-9E33-0A5BC3551D38}"/>
              </a:ext>
            </a:extLst>
          </p:cNvPr>
          <p:cNvSpPr txBox="1"/>
          <p:nvPr/>
        </p:nvSpPr>
        <p:spPr>
          <a:xfrm>
            <a:off x="6214946" y="4722734"/>
            <a:ext cx="484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防止过拟合，同时优化该权值得到上述偏执值</a:t>
            </a:r>
          </a:p>
        </p:txBody>
      </p:sp>
    </p:spTree>
    <p:extLst>
      <p:ext uri="{BB962C8B-B14F-4D97-AF65-F5344CB8AC3E}">
        <p14:creationId xmlns:p14="http://schemas.microsoft.com/office/powerpoint/2010/main" val="17723733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偏好矩阵分解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59EDEE-AD00-4C84-AC37-F71F41C07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7" y="1194955"/>
            <a:ext cx="2468728" cy="418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9185D-76B5-426D-8FEE-EAAF5210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7" y="2329890"/>
            <a:ext cx="4008167" cy="880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D1CD7C-5D4F-488F-A970-FA365292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17" y="3927025"/>
            <a:ext cx="3344956" cy="1773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4B7D97-A36B-4E57-95EF-E65683F672E7}"/>
              </a:ext>
            </a:extLst>
          </p:cNvPr>
          <p:cNvSpPr txBox="1"/>
          <p:nvPr/>
        </p:nvSpPr>
        <p:spPr>
          <a:xfrm>
            <a:off x="1752081" y="1666079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预测的偏好度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10B9D7-4F92-46A9-B718-3BA046E20CA7}"/>
              </a:ext>
            </a:extLst>
          </p:cNvPr>
          <p:cNvSpPr txBox="1"/>
          <p:nvPr/>
        </p:nvSpPr>
        <p:spPr>
          <a:xfrm>
            <a:off x="1752080" y="3278324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A6C85F-0A28-414F-BAA5-FF66EF9A8DDB}"/>
              </a:ext>
            </a:extLst>
          </p:cNvPr>
          <p:cNvSpPr txBox="1"/>
          <p:nvPr/>
        </p:nvSpPr>
        <p:spPr>
          <a:xfrm>
            <a:off x="1752080" y="5624749"/>
            <a:ext cx="281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更新参数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188830-0EB6-4F3E-99CD-207AE5DA9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86738"/>
            <a:ext cx="3581584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32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推荐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0A4728F-E1F2-4CA7-BC4B-8C5E31C3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53" y="1232583"/>
            <a:ext cx="3947442" cy="8232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7B486F-1367-4BDA-A660-73064C0AAAC4}"/>
              </a:ext>
            </a:extLst>
          </p:cNvPr>
          <p:cNvSpPr txBox="1"/>
          <p:nvPr/>
        </p:nvSpPr>
        <p:spPr>
          <a:xfrm>
            <a:off x="4899102" y="1338146"/>
            <a:ext cx="364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计算两个应用的相似度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矩阵的列进行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BEA57-E285-4A8B-859C-1E500B9B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15" y="2528626"/>
            <a:ext cx="4255374" cy="823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647DDD-62A2-4DE7-A1D9-FFD1F82E239B}"/>
              </a:ext>
            </a:extLst>
          </p:cNvPr>
          <p:cNvSpPr txBox="1"/>
          <p:nvPr/>
        </p:nvSpPr>
        <p:spPr>
          <a:xfrm>
            <a:off x="4899102" y="2639122"/>
            <a:ext cx="4861932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根据与应用相邻的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个应用对用户进行计算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41F674A1-B4C1-4F65-8AFE-5635B1ADEFE9}"/>
              </a:ext>
            </a:extLst>
          </p:cNvPr>
          <p:cNvSpPr/>
          <p:nvPr/>
        </p:nvSpPr>
        <p:spPr>
          <a:xfrm>
            <a:off x="9441366" y="1096789"/>
            <a:ext cx="319668" cy="2059258"/>
          </a:xfrm>
          <a:prstGeom prst="rightBrace">
            <a:avLst>
              <a:gd name="adj1" fmla="val 8333"/>
              <a:gd name="adj2" fmla="val 2039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55D658-9149-4471-B748-1FDD2CDE5CFA}"/>
              </a:ext>
            </a:extLst>
          </p:cNvPr>
          <p:cNvSpPr txBox="1"/>
          <p:nvPr/>
        </p:nvSpPr>
        <p:spPr>
          <a:xfrm>
            <a:off x="9761034" y="1338146"/>
            <a:ext cx="89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IIOCF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45D224-8443-4D76-B517-A45B6380A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5" y="3917768"/>
            <a:ext cx="3669482" cy="5710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DB311A-4E3E-4CB5-95FD-8C404667A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3" y="4827500"/>
            <a:ext cx="4819985" cy="53999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0538438-FB4E-48B8-AA61-DCFA94DB4604}"/>
              </a:ext>
            </a:extLst>
          </p:cNvPr>
          <p:cNvSpPr txBox="1"/>
          <p:nvPr/>
        </p:nvSpPr>
        <p:spPr>
          <a:xfrm>
            <a:off x="4824761" y="3977269"/>
            <a:ext cx="461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考虑极端情况，即某些用户仅有一条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使用记录，这里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是插值权重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95FAB3E1-7D23-45E5-948C-ADB50FCE5DEF}"/>
              </a:ext>
            </a:extLst>
          </p:cNvPr>
          <p:cNvSpPr/>
          <p:nvPr/>
        </p:nvSpPr>
        <p:spPr>
          <a:xfrm>
            <a:off x="9441366" y="3429000"/>
            <a:ext cx="230458" cy="2124307"/>
          </a:xfrm>
          <a:prstGeom prst="rightBrace">
            <a:avLst>
              <a:gd name="adj1" fmla="val 8333"/>
              <a:gd name="adj2" fmla="val 5245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746E80-2DCB-44C4-B14D-F9CFECF530A6}"/>
              </a:ext>
            </a:extLst>
          </p:cNvPr>
          <p:cNvSpPr txBox="1"/>
          <p:nvPr/>
        </p:nvSpPr>
        <p:spPr>
          <a:xfrm>
            <a:off x="9761034" y="4375930"/>
            <a:ext cx="84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HLF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1569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881387-E0D6-480D-ADEB-63F6ACAB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251176"/>
            <a:ext cx="2602508" cy="3843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EA5BE7-0BA7-4853-8215-93B9DBFD1799}"/>
              </a:ext>
            </a:extLst>
          </p:cNvPr>
          <p:cNvSpPr txBox="1"/>
          <p:nvPr/>
        </p:nvSpPr>
        <p:spPr>
          <a:xfrm>
            <a:off x="3100039" y="1228874"/>
            <a:ext cx="43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UserID,AppName,RecTime,OnlineTime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97F67D-B0C8-401C-9647-7AA06482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2" y="1835106"/>
            <a:ext cx="2963997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83536F-8533-44A6-BB61-3FAD2BA40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1" y="2516750"/>
            <a:ext cx="4033282" cy="3279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3CE28B-87C3-4E30-A7A4-FAAB380BC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53" y="1934639"/>
            <a:ext cx="4199504" cy="6375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3E760D-ACF6-482E-A324-180619811120}"/>
              </a:ext>
            </a:extLst>
          </p:cNvPr>
          <p:cNvSpPr txBox="1"/>
          <p:nvPr/>
        </p:nvSpPr>
        <p:spPr>
          <a:xfrm>
            <a:off x="5909022" y="2680704"/>
            <a:ext cx="366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直接使用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矩阵进行相似度计算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596A6-99CA-4302-B62E-E99014C4D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753" y="3050036"/>
            <a:ext cx="1785395" cy="6267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F5773AA-40E4-43B0-BAA3-D0046F9FDBF2}"/>
              </a:ext>
            </a:extLst>
          </p:cNvPr>
          <p:cNvSpPr txBox="1"/>
          <p:nvPr/>
        </p:nvSpPr>
        <p:spPr>
          <a:xfrm>
            <a:off x="7441581" y="3167239"/>
            <a:ext cx="378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矩阵过于稀疏，使用这个缩减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C1DDA5-6083-46C8-8707-8E35E2F58196}"/>
              </a:ext>
            </a:extLst>
          </p:cNvPr>
          <p:cNvSpPr txBox="1"/>
          <p:nvPr/>
        </p:nvSpPr>
        <p:spPr>
          <a:xfrm>
            <a:off x="1128000" y="305003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预测过程与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IIOCF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相同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57A6C58-E438-45ED-9637-E60CE0FE9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740" y="4021224"/>
            <a:ext cx="3497052" cy="5577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BBB3B-5973-47B4-9DB4-76BC837DA404}"/>
              </a:ext>
            </a:extLst>
          </p:cNvPr>
          <p:cNvSpPr txBox="1"/>
          <p:nvPr/>
        </p:nvSpPr>
        <p:spPr>
          <a:xfrm>
            <a:off x="5338111" y="4040768"/>
            <a:ext cx="47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纯靠矩阵分解进行计算，学习率设置如下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E815A9-314B-4EAE-A95A-01FC2C9BE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022" y="4579829"/>
            <a:ext cx="1721223" cy="3466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1E5231B-3B3C-4A94-A4F3-C5D3C69774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639" y="4647636"/>
            <a:ext cx="2041151" cy="4007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FE76176-0A72-4F99-902D-3276EBA47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40" y="5150208"/>
            <a:ext cx="3254082" cy="7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94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Bi-LSTM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FC95EE9-76F2-4940-B9B2-DD198584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79" y="1377479"/>
            <a:ext cx="6642441" cy="29846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4E2E01-B5C8-42CC-97E5-5F89D4E09B17}"/>
              </a:ext>
            </a:extLst>
          </p:cNvPr>
          <p:cNvSpPr txBox="1"/>
          <p:nvPr/>
        </p:nvSpPr>
        <p:spPr>
          <a:xfrm>
            <a:off x="257175" y="6289288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详解</a:t>
            </a:r>
            <a:r>
              <a:rPr lang="en-US" altLang="zh-CN" dirty="0" err="1">
                <a:hlinkClick r:id="rId4"/>
              </a:rPr>
              <a:t>BiLSTM</a:t>
            </a:r>
            <a:r>
              <a:rPr lang="zh-CN" altLang="en-US" dirty="0">
                <a:hlinkClick r:id="rId4"/>
              </a:rPr>
              <a:t>及代码实现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7860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13317B-7A7A-40A7-90CF-E20C846D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6" y="1789272"/>
            <a:ext cx="5416589" cy="3787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BD47A-5C29-4132-A7C6-00155B2C0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09" y="2022088"/>
            <a:ext cx="5356006" cy="32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229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066954" y="1674674"/>
            <a:ext cx="10615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Exploiting Temporal Dynamics in Product Reviews for Dynamic Sentiment Prediction at the Aspect Level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BA92F5-CF74-42C9-8424-AA9EEB060E5F}"/>
              </a:ext>
            </a:extLst>
          </p:cNvPr>
          <p:cNvSpPr txBox="1"/>
          <p:nvPr/>
        </p:nvSpPr>
        <p:spPr>
          <a:xfrm>
            <a:off x="3399109" y="3344573"/>
            <a:ext cx="61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Knowledge Discovery from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8A950-B41F-4336-A443-F234AD7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95" y="4449370"/>
            <a:ext cx="3822896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02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D617625-3D13-4FB0-8A6D-EC39F64E9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72" y="876508"/>
            <a:ext cx="4870700" cy="33275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E73D41-3642-4659-BB3C-3087FA021658}"/>
              </a:ext>
            </a:extLst>
          </p:cNvPr>
          <p:cNvSpPr txBox="1"/>
          <p:nvPr/>
        </p:nvSpPr>
        <p:spPr>
          <a:xfrm>
            <a:off x="3055434" y="4884234"/>
            <a:ext cx="757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一般而言，用户的偏好和产品的流行度是会变换的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对于用户的喜好以及物品的流行度而言，细粒度的考虑是有必要的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本文将用户的评分理解为二分类问题，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星为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，反之为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本文从用户评论挖掘出细粒度特征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5433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相关定义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40CD360-DB72-4170-80AE-4F29C1509D45}"/>
              </a:ext>
            </a:extLst>
          </p:cNvPr>
          <p:cNvSpPr txBox="1"/>
          <p:nvPr/>
        </p:nvSpPr>
        <p:spPr>
          <a:xfrm>
            <a:off x="2356624" y="1784943"/>
            <a:ext cx="8326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 Maturity</a:t>
            </a:r>
            <a:r>
              <a:rPr lang="zh-CN" altLang="en-US" dirty="0"/>
              <a:t>：用户发表过的评论越多，该值越高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Item Popularity</a:t>
            </a:r>
            <a:r>
              <a:rPr lang="zh-CN" altLang="en-US" dirty="0"/>
              <a:t>：物品被购买的次数以及被评论次数越多，该值越高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Aspect Impact</a:t>
            </a:r>
            <a:r>
              <a:rPr lang="zh-CN" altLang="en-US" dirty="0"/>
              <a:t>：包括上述两种定义和方面权重值，某个方面的权重值越高，那么用户偏好度在这个方面也就越重要。比如，用户更看重外表，这个权重值就越高。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15DCF6-90B0-463B-8CFE-84CBA5222DDA}"/>
              </a:ext>
            </a:extLst>
          </p:cNvPr>
          <p:cNvSpPr txBox="1"/>
          <p:nvPr/>
        </p:nvSpPr>
        <p:spPr>
          <a:xfrm>
            <a:off x="2520176" y="1122556"/>
            <a:ext cx="69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为了考虑用户在细粒度上偏好的变化，提出了三种概念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7769FF-3AD8-4118-B02B-10383AC969D0}"/>
              </a:ext>
            </a:extLst>
          </p:cNvPr>
          <p:cNvSpPr txBox="1"/>
          <p:nvPr/>
        </p:nvSpPr>
        <p:spPr>
          <a:xfrm>
            <a:off x="2274849" y="3769112"/>
            <a:ext cx="832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本文认为模型解决的问题是根据历史变化的数据，预测现在用户对产品的偏好度</a:t>
            </a:r>
          </a:p>
        </p:txBody>
      </p:sp>
    </p:spTree>
    <p:extLst>
      <p:ext uri="{BB962C8B-B14F-4D97-AF65-F5344CB8AC3E}">
        <p14:creationId xmlns:p14="http://schemas.microsoft.com/office/powerpoint/2010/main" val="20610571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AE4E78F-E399-4972-A888-6829882E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49" y="876845"/>
            <a:ext cx="5194567" cy="3295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BB96A8-0451-43E8-99A9-4F0016CF946F}"/>
              </a:ext>
            </a:extLst>
          </p:cNvPr>
          <p:cNvSpPr txBox="1"/>
          <p:nvPr/>
        </p:nvSpPr>
        <p:spPr>
          <a:xfrm>
            <a:off x="2597057" y="4912466"/>
            <a:ext cx="77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数据集中每一条包含（</a:t>
            </a:r>
            <a:r>
              <a:rPr lang="en-US" altLang="zh-CN" dirty="0" err="1"/>
              <a:t>userID</a:t>
            </a:r>
            <a:r>
              <a:rPr lang="zh-CN" altLang="en-US" dirty="0"/>
              <a:t>，</a:t>
            </a:r>
            <a:r>
              <a:rPr lang="en-US" altLang="zh-CN" dirty="0" err="1"/>
              <a:t>itemID</a:t>
            </a:r>
            <a:r>
              <a:rPr lang="zh-CN" altLang="en-US" dirty="0"/>
              <a:t>，</a:t>
            </a:r>
            <a:r>
              <a:rPr lang="en-US" altLang="zh-CN" dirty="0"/>
              <a:t>user review</a:t>
            </a:r>
            <a:r>
              <a:rPr lang="zh-CN" altLang="en-US" dirty="0"/>
              <a:t>，</a:t>
            </a:r>
            <a:r>
              <a:rPr lang="en-US" altLang="zh-CN" dirty="0"/>
              <a:t>review time</a:t>
            </a:r>
            <a:r>
              <a:rPr lang="zh-CN" altLang="en-US" dirty="0"/>
              <a:t>，</a:t>
            </a:r>
            <a:r>
              <a:rPr lang="en-US" altLang="zh-CN" dirty="0"/>
              <a:t>rating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BEAA8A-F3B4-4FBE-9AD3-080A1411E56F}"/>
              </a:ext>
            </a:extLst>
          </p:cNvPr>
          <p:cNvSpPr txBox="1"/>
          <p:nvPr/>
        </p:nvSpPr>
        <p:spPr>
          <a:xfrm>
            <a:off x="7520816" y="3137209"/>
            <a:ext cx="344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aspect</a:t>
            </a:r>
            <a:r>
              <a:rPr lang="zh-CN" altLang="en-US" dirty="0"/>
              <a:t>都是预先定义好的，并根据经验选择了候选词。</a:t>
            </a:r>
          </a:p>
        </p:txBody>
      </p:sp>
    </p:spTree>
    <p:extLst>
      <p:ext uri="{BB962C8B-B14F-4D97-AF65-F5344CB8AC3E}">
        <p14:creationId xmlns:p14="http://schemas.microsoft.com/office/powerpoint/2010/main" val="119818386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7DAD4D6-CA9D-46A4-BF44-9C3887EF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95" y="1004918"/>
            <a:ext cx="6007409" cy="44960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0A92CD-5C61-44FC-9D70-FF86F2CECF25}"/>
              </a:ext>
            </a:extLst>
          </p:cNvPr>
          <p:cNvSpPr txBox="1"/>
          <p:nvPr/>
        </p:nvSpPr>
        <p:spPr>
          <a:xfrm>
            <a:off x="2985073" y="5663336"/>
            <a:ext cx="7529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提出了突变点的概念，具体说就是某个相连时间里，用户的</a:t>
            </a:r>
            <a:r>
              <a:rPr lang="en-US" altLang="zh-CN" dirty="0"/>
              <a:t>rating</a:t>
            </a:r>
            <a:r>
              <a:rPr lang="zh-CN" altLang="en-US" dirty="0"/>
              <a:t>下降超过阈值，则认为是突变点</a:t>
            </a:r>
            <a:endParaRPr lang="en-US" altLang="zh-CN" dirty="0"/>
          </a:p>
          <a:p>
            <a:r>
              <a:rPr lang="zh-CN" altLang="en-US" dirty="0"/>
              <a:t>文章提出，用户总的偏好度值可以是每个方面用户的偏好值的和</a:t>
            </a:r>
          </a:p>
        </p:txBody>
      </p:sp>
    </p:spTree>
    <p:extLst>
      <p:ext uri="{BB962C8B-B14F-4D97-AF65-F5344CB8AC3E}">
        <p14:creationId xmlns:p14="http://schemas.microsoft.com/office/powerpoint/2010/main" val="30451222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8B02E8E-5635-4A65-86D3-8B0FFC11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2" y="693670"/>
            <a:ext cx="6737696" cy="44960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7453F7-2990-40CA-BDDF-424E3D9D8237}"/>
              </a:ext>
            </a:extLst>
          </p:cNvPr>
          <p:cNvSpPr txBox="1"/>
          <p:nvPr/>
        </p:nvSpPr>
        <p:spPr>
          <a:xfrm>
            <a:off x="2727152" y="5207431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用户和产品的突变点数目，该图中可以看出，某些方面是用户或产品偏好都变化的关键，比如，外观对于</a:t>
            </a:r>
            <a:r>
              <a:rPr lang="en-US" altLang="zh-CN" dirty="0" err="1"/>
              <a:t>Beeradvocate</a:t>
            </a:r>
            <a:r>
              <a:rPr lang="zh-CN" altLang="en-US" dirty="0"/>
              <a:t>数据集而言</a:t>
            </a:r>
            <a:endParaRPr lang="en-US" altLang="zh-CN" dirty="0"/>
          </a:p>
          <a:p>
            <a:r>
              <a:rPr lang="zh-CN" altLang="en-US" dirty="0"/>
              <a:t>可以看出，分布上也会出现长尾效应</a:t>
            </a:r>
            <a:endParaRPr lang="en-US" altLang="zh-CN" dirty="0"/>
          </a:p>
          <a:p>
            <a:r>
              <a:rPr lang="zh-CN" altLang="en-US" dirty="0"/>
              <a:t>其次，用户的偏好变化往往比产品流行度变化快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03383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B5D8F8C-53AB-4EA8-9046-19E6D403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6" y="917104"/>
            <a:ext cx="5924854" cy="4496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18130C-886D-4932-9B21-A3F6E71C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2" y="970792"/>
            <a:ext cx="5861351" cy="44071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C3D53B-2076-47FA-B89B-6CDC40C592DB}"/>
              </a:ext>
            </a:extLst>
          </p:cNvPr>
          <p:cNvSpPr txBox="1"/>
          <p:nvPr/>
        </p:nvSpPr>
        <p:spPr>
          <a:xfrm>
            <a:off x="3189249" y="5756230"/>
            <a:ext cx="686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用户的变化往往可能存在突变点，而商品的变化基本都是平滑的</a:t>
            </a:r>
          </a:p>
        </p:txBody>
      </p:sp>
    </p:spTree>
    <p:extLst>
      <p:ext uri="{BB962C8B-B14F-4D97-AF65-F5344CB8AC3E}">
        <p14:creationId xmlns:p14="http://schemas.microsoft.com/office/powerpoint/2010/main" val="166981885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68AEE95-ED81-47E8-BBB3-41F93C3F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" y="876845"/>
            <a:ext cx="5861351" cy="2324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1F1537-D72C-4C4D-9AA9-D74EF4A16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0" y="3201064"/>
            <a:ext cx="5874052" cy="2425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719AE9-3A11-4B02-8ED2-192348C9DBDD}"/>
              </a:ext>
            </a:extLst>
          </p:cNvPr>
          <p:cNvSpPr txBox="1"/>
          <p:nvPr/>
        </p:nvSpPr>
        <p:spPr>
          <a:xfrm>
            <a:off x="6980663" y="1405054"/>
            <a:ext cx="449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无论是用户还是商品，评论少的都是主体部分。其次，不是经常发表评论的用户，也就是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low maturity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的用户往往根据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item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popularity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来购买，而特别经常发评论的用户不太会被这些影响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429740-2385-40BA-8391-1E5533BB3C11}"/>
              </a:ext>
            </a:extLst>
          </p:cNvPr>
          <p:cNvSpPr txBox="1"/>
          <p:nvPr/>
        </p:nvSpPr>
        <p:spPr>
          <a:xfrm>
            <a:off x="6973229" y="3683005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随着购买次数的增长，用户更依赖自己的判断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产品热度起来之后，不经常购物的用户会更喜爱，而经常购物的用户反而不太青睐了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4395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6745" y="154116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ASDP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4288A2-BE00-469F-94BF-00C8087FC93A}"/>
              </a:ext>
            </a:extLst>
          </p:cNvPr>
          <p:cNvSpPr txBox="1"/>
          <p:nvPr/>
        </p:nvSpPr>
        <p:spPr>
          <a:xfrm>
            <a:off x="327104" y="1196898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“The taste of this beer is great,” the word “taste” can be extracted as an</a:t>
            </a:r>
            <a:r>
              <a:rPr lang="zh-CN" altLang="en-US" dirty="0"/>
              <a:t> </a:t>
            </a:r>
            <a:r>
              <a:rPr lang="en-US" altLang="zh-CN" dirty="0"/>
              <a:t>aspect and the aspect rating can be classified as positive by LARA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38A18-FAA0-4FF5-993A-E8C06DBD2BB8}"/>
              </a:ext>
            </a:extLst>
          </p:cNvPr>
          <p:cNvSpPr txBox="1"/>
          <p:nvPr/>
        </p:nvSpPr>
        <p:spPr>
          <a:xfrm>
            <a:off x="7969405" y="1100254"/>
            <a:ext cx="327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LARA</a:t>
            </a:r>
            <a:r>
              <a:rPr lang="zh-CN" altLang="en-US" dirty="0"/>
              <a:t>对用户评论进行细粒度划分并且评分。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42E06-37F2-4AA5-AF04-19FCBD9F7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92" y="2005113"/>
            <a:ext cx="1612983" cy="5207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11E394-8657-415B-A094-2509D6D40260}"/>
              </a:ext>
            </a:extLst>
          </p:cNvPr>
          <p:cNvSpPr txBox="1"/>
          <p:nvPr/>
        </p:nvSpPr>
        <p:spPr>
          <a:xfrm>
            <a:off x="5248507" y="2000529"/>
            <a:ext cx="59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评论抽取的每一个方面的评分转换成二分类问题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E8F9B3-AE4B-4CB8-9CF0-3AC7E628E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940" y="2686394"/>
            <a:ext cx="2768742" cy="4127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38B74E-CDB8-4ED3-81D9-FBBE97753E75}"/>
              </a:ext>
            </a:extLst>
          </p:cNvPr>
          <p:cNvSpPr txBox="1"/>
          <p:nvPr/>
        </p:nvSpPr>
        <p:spPr>
          <a:xfrm>
            <a:off x="5248507" y="2562695"/>
            <a:ext cx="629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μ </a:t>
            </a:r>
            <a:r>
              <a:rPr lang="zh-CN" altLang="en-US" dirty="0"/>
              <a:t>代表每个方面评分的平均值，和协同过滤里面</a:t>
            </a:r>
            <a:r>
              <a:rPr lang="en-US" altLang="zh-CN" dirty="0" err="1"/>
              <a:t>b_ui</a:t>
            </a:r>
            <a:r>
              <a:rPr lang="zh-CN" altLang="en-US" dirty="0"/>
              <a:t>一样</a:t>
            </a:r>
            <a:endParaRPr lang="en-US" altLang="zh-CN" dirty="0"/>
          </a:p>
          <a:p>
            <a:r>
              <a:rPr lang="en-US" altLang="zh-CN" dirty="0"/>
              <a:t>Bu</a:t>
            </a:r>
            <a:r>
              <a:rPr lang="zh-CN" altLang="en-US" dirty="0"/>
              <a:t>用来捕获用户的突变。</a:t>
            </a:r>
            <a:endParaRPr lang="en-US" altLang="zh-CN" dirty="0"/>
          </a:p>
          <a:p>
            <a:r>
              <a:rPr lang="en-US" altLang="zh-CN" dirty="0"/>
              <a:t>Bi</a:t>
            </a:r>
            <a:r>
              <a:rPr lang="zh-CN" altLang="en-US" dirty="0"/>
              <a:t>用来捕获产品的变化。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32BC64-2C52-4AE0-8A46-222CD985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29" y="3431084"/>
            <a:ext cx="1695537" cy="4381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080EDD-4104-47D7-8FA7-4423FFFF2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62" y="4250557"/>
            <a:ext cx="2375022" cy="4699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27A2912-3D87-4451-9B6E-4C2F55B7A568}"/>
              </a:ext>
            </a:extLst>
          </p:cNvPr>
          <p:cNvSpPr txBox="1"/>
          <p:nvPr/>
        </p:nvSpPr>
        <p:spPr>
          <a:xfrm>
            <a:off x="5080587" y="3471221"/>
            <a:ext cx="407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一个常量加上每个时间段的变量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09273C-F72B-454B-8632-49A73C75F228}"/>
              </a:ext>
            </a:extLst>
          </p:cNvPr>
          <p:cNvSpPr txBox="1"/>
          <p:nvPr/>
        </p:nvSpPr>
        <p:spPr>
          <a:xfrm>
            <a:off x="5248507" y="4135499"/>
            <a:ext cx="4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一个常量加上平滑变化的量和突变量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FE7DEDD4-AADE-47A1-BDE1-A8D25307566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4671184" y="4400075"/>
            <a:ext cx="4071372" cy="85443"/>
          </a:xfrm>
          <a:prstGeom prst="curvedConnector3">
            <a:avLst>
              <a:gd name="adj1" fmla="val -159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6BB0CE5-B6BF-4952-A021-215EBBED82B6}"/>
              </a:ext>
            </a:extLst>
          </p:cNvPr>
          <p:cNvCxnSpPr>
            <a:endCxn id="20" idx="0"/>
          </p:cNvCxnSpPr>
          <p:nvPr/>
        </p:nvCxnSpPr>
        <p:spPr>
          <a:xfrm flipV="1">
            <a:off x="3635298" y="4135499"/>
            <a:ext cx="3836019" cy="170985"/>
          </a:xfrm>
          <a:prstGeom prst="bentConnector4">
            <a:avLst>
              <a:gd name="adj1" fmla="val 21027"/>
              <a:gd name="adj2" fmla="val 2336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FF4B5B98-5DB1-4568-A6B1-502A7E7C1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04" y="4368458"/>
            <a:ext cx="1244664" cy="4826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F91F69-CEC7-4AD2-AEC6-FBEA9C1EB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65" y="4851083"/>
            <a:ext cx="1371670" cy="2794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22143E2-C473-4CD7-879E-2526D1D74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5229264"/>
            <a:ext cx="4280120" cy="45722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A06C7EB-776B-4CAE-B7CD-645D9A0AE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575" y="4905591"/>
            <a:ext cx="2863997" cy="520727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C54D279-7B69-41A7-9EFD-2A7B40EB47D9}"/>
              </a:ext>
            </a:extLst>
          </p:cNvPr>
          <p:cNvSpPr txBox="1"/>
          <p:nvPr/>
        </p:nvSpPr>
        <p:spPr>
          <a:xfrm>
            <a:off x="7588929" y="4699137"/>
            <a:ext cx="365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r>
              <a:rPr lang="zh-CN" altLang="en-US" dirty="0"/>
              <a:t>表示每个方面的权重，</a:t>
            </a:r>
            <a:r>
              <a:rPr lang="en-US" altLang="zh-CN" dirty="0"/>
              <a:t>w</a:t>
            </a:r>
            <a:r>
              <a:rPr lang="zh-CN" altLang="en-US" dirty="0"/>
              <a:t>是</a:t>
            </a:r>
            <a:r>
              <a:rPr lang="en-US" altLang="zh-CN" dirty="0"/>
              <a:t>user maturity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item popularity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B8CC483-634A-4A90-B1C5-0ABB6AFF06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609" y="5746228"/>
            <a:ext cx="4140413" cy="54612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B8247BA-371D-4ACF-A7E9-9E669B74E2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673" y="5944393"/>
            <a:ext cx="1251014" cy="26036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67DD0DD-2AEF-487F-942F-27591FA5EA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9592" y="6284902"/>
            <a:ext cx="4216617" cy="450873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729B0A6B-CDA5-4762-9D75-536C4DFA2EE3}"/>
              </a:ext>
            </a:extLst>
          </p:cNvPr>
          <p:cNvSpPr txBox="1"/>
          <p:nvPr/>
        </p:nvSpPr>
        <p:spPr>
          <a:xfrm>
            <a:off x="7196254" y="6284902"/>
            <a:ext cx="23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防止过拟合</a:t>
            </a:r>
          </a:p>
        </p:txBody>
      </p:sp>
    </p:spTree>
    <p:extLst>
      <p:ext uri="{BB962C8B-B14F-4D97-AF65-F5344CB8AC3E}">
        <p14:creationId xmlns:p14="http://schemas.microsoft.com/office/powerpoint/2010/main" val="622719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GCN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89651B-5430-4449-95D4-306E5849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1423106"/>
            <a:ext cx="6458282" cy="26290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53AFDF-5C14-418E-A044-82210D18D01B}"/>
              </a:ext>
            </a:extLst>
          </p:cNvPr>
          <p:cNvSpPr txBox="1"/>
          <p:nvPr/>
        </p:nvSpPr>
        <p:spPr>
          <a:xfrm>
            <a:off x="257175" y="6289288"/>
            <a:ext cx="799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何时能懂你的心</a:t>
            </a:r>
            <a:r>
              <a:rPr lang="en-US" altLang="zh-CN" dirty="0">
                <a:hlinkClick r:id="rId4"/>
              </a:rPr>
              <a:t>——</a:t>
            </a:r>
            <a:r>
              <a:rPr lang="zh-CN" altLang="en-US" dirty="0">
                <a:hlinkClick r:id="rId4"/>
              </a:rPr>
              <a:t>图卷积神经网络（</a:t>
            </a:r>
            <a:r>
              <a:rPr lang="en-US" altLang="zh-CN" dirty="0">
                <a:hlinkClick r:id="rId4"/>
              </a:rPr>
              <a:t>GCN</a:t>
            </a:r>
            <a:r>
              <a:rPr lang="zh-CN" altLang="en-US" dirty="0">
                <a:hlinkClick r:id="rId4"/>
              </a:rPr>
              <a:t>）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30704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ASDP+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D18D9B-B180-4148-BA7C-2036FFFB7517}"/>
              </a:ext>
            </a:extLst>
          </p:cNvPr>
          <p:cNvSpPr txBox="1"/>
          <p:nvPr/>
        </p:nvSpPr>
        <p:spPr>
          <a:xfrm>
            <a:off x="2966224" y="1476702"/>
            <a:ext cx="6423102" cy="64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该方法</a:t>
            </a:r>
            <a:r>
              <a:rPr lang="en-US" altLang="zh-CN" dirty="0"/>
              <a:t>+</a:t>
            </a:r>
            <a:r>
              <a:rPr lang="zh-CN" altLang="en-US" dirty="0"/>
              <a:t>就</a:t>
            </a:r>
            <a:r>
              <a:rPr lang="en-US" altLang="zh-CN" dirty="0"/>
              <a:t>+</a:t>
            </a:r>
            <a:r>
              <a:rPr lang="zh-CN" altLang="en-US" dirty="0"/>
              <a:t>在他划分时间不一样，前者是根据周为单位划分，而</a:t>
            </a:r>
            <a:r>
              <a:rPr lang="en-US" altLang="zh-CN" dirty="0"/>
              <a:t>+</a:t>
            </a:r>
            <a:r>
              <a:rPr lang="zh-CN" altLang="en-US" dirty="0"/>
              <a:t>版本根据突变点进行划分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3B903-65B8-455C-89E2-89BAD2E6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22" y="2549692"/>
            <a:ext cx="4953255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71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C5B474-2E2C-4F43-AFAA-0646989E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876846"/>
            <a:ext cx="5730858" cy="4854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642B0-49AD-4E02-9E43-94BBA7F5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34" y="797524"/>
            <a:ext cx="588040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4834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2898C6-AF09-4026-94FF-8FF2ED32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30" y="876845"/>
            <a:ext cx="5537485" cy="13589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D6FC80-219F-42CB-8B41-823A0ADC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77" y="2234148"/>
            <a:ext cx="6731346" cy="2146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B541AB-D342-400E-AC7E-A10CE9B2D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95" y="4375893"/>
            <a:ext cx="6283270" cy="2328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0B2B3A-5B13-48AC-9E94-AC3E4288EC2E}"/>
              </a:ext>
            </a:extLst>
          </p:cNvPr>
          <p:cNvSpPr txBox="1"/>
          <p:nvPr/>
        </p:nvSpPr>
        <p:spPr>
          <a:xfrm>
            <a:off x="6869151" y="5419493"/>
            <a:ext cx="36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验证前面提出的</a:t>
            </a:r>
            <a:r>
              <a:rPr lang="en-US" altLang="zh-CN" dirty="0"/>
              <a:t>User maturity</a:t>
            </a:r>
            <a:r>
              <a:rPr lang="zh-CN" altLang="en-US" dirty="0"/>
              <a:t>和</a:t>
            </a:r>
            <a:r>
              <a:rPr lang="en-US" altLang="zh-CN" dirty="0"/>
              <a:t>item popularity</a:t>
            </a:r>
            <a:r>
              <a:rPr lang="zh-CN" altLang="en-US" dirty="0"/>
              <a:t>的有效性</a:t>
            </a:r>
          </a:p>
        </p:txBody>
      </p:sp>
    </p:spTree>
    <p:extLst>
      <p:ext uri="{BB962C8B-B14F-4D97-AF65-F5344CB8AC3E}">
        <p14:creationId xmlns:p14="http://schemas.microsoft.com/office/powerpoint/2010/main" val="372081409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673054" y="1674674"/>
            <a:ext cx="967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Heterogeneous information network-based interest composition with graph neural network for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D8589-BC8A-44A5-A223-81DCE3DD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92" y="3573988"/>
            <a:ext cx="6708288" cy="7343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2368FC-2475-4A52-81C3-A7EB86B79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66" y="5391482"/>
            <a:ext cx="4373461" cy="466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FE152B-44BD-489E-813D-5B226746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566" y="5273219"/>
            <a:ext cx="3700681" cy="7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6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Intra/Inter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42CF1A-AF52-4D08-A0F7-3C635DA8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07" y="3184695"/>
            <a:ext cx="5143764" cy="2451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05E91-1764-47B2-90BB-FE98EDB4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440" y="693670"/>
            <a:ext cx="6826601" cy="1987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E987E0-2440-4546-AB64-0EE73E34922B}"/>
              </a:ext>
            </a:extLst>
          </p:cNvPr>
          <p:cNvSpPr txBox="1"/>
          <p:nvPr/>
        </p:nvSpPr>
        <p:spPr>
          <a:xfrm>
            <a:off x="498088" y="2378927"/>
            <a:ext cx="4230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举个例子，电影有题材，导演，演员等要素，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Intra</a:t>
            </a:r>
            <a:r>
              <a:rPr lang="zh-CN" altLang="en-US" dirty="0"/>
              <a:t>而言，以题材为例，用户可能会喜欢动作和爱情两种，从而形成一种组合特征动作爱情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Inter</a:t>
            </a:r>
            <a:r>
              <a:rPr lang="zh-CN" altLang="en-US" dirty="0"/>
              <a:t>而言，以导演和题材为例，用户可能喜欢周星驰导演和爱情片，从而可以形成组合特征周星驰的爱情电影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81B159-3A26-4FAD-8BC5-D7ED325DA097}"/>
              </a:ext>
            </a:extLst>
          </p:cNvPr>
          <p:cNvSpPr txBox="1"/>
          <p:nvPr/>
        </p:nvSpPr>
        <p:spPr>
          <a:xfrm>
            <a:off x="257175" y="1147283"/>
            <a:ext cx="328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特征组合是很重要的</a:t>
            </a:r>
          </a:p>
        </p:txBody>
      </p:sp>
    </p:spTree>
    <p:extLst>
      <p:ext uri="{BB962C8B-B14F-4D97-AF65-F5344CB8AC3E}">
        <p14:creationId xmlns:p14="http://schemas.microsoft.com/office/powerpoint/2010/main" val="97789016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605EBF-9244-463C-BA90-F3785DB4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9" y="837479"/>
            <a:ext cx="4369025" cy="4064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D2A7F7-95EC-46D9-BD36-E536F9432926}"/>
              </a:ext>
            </a:extLst>
          </p:cNvPr>
          <p:cNvSpPr txBox="1"/>
          <p:nvPr/>
        </p:nvSpPr>
        <p:spPr>
          <a:xfrm>
            <a:off x="6096000" y="1890042"/>
            <a:ext cx="499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HIN</a:t>
            </a:r>
            <a:r>
              <a:rPr lang="zh-CN" altLang="en-US" dirty="0"/>
              <a:t>（异质图），其实就是节点和边的多样化，每个节点都可能使不同的类型。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B6023F-A850-4B1F-AA74-EDACDDC6788E}"/>
              </a:ext>
            </a:extLst>
          </p:cNvPr>
          <p:cNvSpPr txBox="1"/>
          <p:nvPr/>
        </p:nvSpPr>
        <p:spPr>
          <a:xfrm>
            <a:off x="6214945" y="3089308"/>
            <a:ext cx="372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Meta-path</a:t>
            </a:r>
            <a:r>
              <a:rPr lang="zh-CN" altLang="en-US" dirty="0"/>
              <a:t>，用来表示源节点和目标节点语义信息的路径。如图中红色线段标识的即为一条。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3A2E60-B375-425A-8501-BC94CA04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71" y="5064773"/>
            <a:ext cx="4337273" cy="14161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E1C2D4-0343-4301-91E4-105D3488B38F}"/>
              </a:ext>
            </a:extLst>
          </p:cNvPr>
          <p:cNvSpPr txBox="1"/>
          <p:nvPr/>
        </p:nvSpPr>
        <p:spPr>
          <a:xfrm>
            <a:off x="6096000" y="5382322"/>
            <a:ext cx="428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对称矩阵用来计算</a:t>
            </a:r>
            <a:r>
              <a:rPr lang="en-US" altLang="zh-CN" dirty="0"/>
              <a:t>meta-path</a:t>
            </a:r>
            <a:r>
              <a:rPr lang="zh-CN" altLang="en-US" dirty="0"/>
              <a:t>，并得到后续</a:t>
            </a:r>
            <a:r>
              <a:rPr lang="en-US" altLang="zh-CN" dirty="0"/>
              <a:t>GCN</a:t>
            </a:r>
            <a:r>
              <a:rPr lang="zh-CN" altLang="en-US" dirty="0"/>
              <a:t>所需的邻接矩阵。</a:t>
            </a:r>
          </a:p>
        </p:txBody>
      </p:sp>
    </p:spTree>
    <p:extLst>
      <p:ext uri="{BB962C8B-B14F-4D97-AF65-F5344CB8AC3E}">
        <p14:creationId xmlns:p14="http://schemas.microsoft.com/office/powerpoint/2010/main" val="8253752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80DD43-5E3F-4A1E-96AC-32DB02C5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" y="667810"/>
            <a:ext cx="5993409" cy="6190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49CCBE-081D-41D6-B0D0-BEE6ED06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45" y="693670"/>
            <a:ext cx="6281854" cy="5403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9EBD2D-98C5-43F3-8C5B-7AE62FD903BB}"/>
              </a:ext>
            </a:extLst>
          </p:cNvPr>
          <p:cNvSpPr txBox="1"/>
          <p:nvPr/>
        </p:nvSpPr>
        <p:spPr>
          <a:xfrm>
            <a:off x="6542049" y="1233981"/>
            <a:ext cx="457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从数据集中提取出异质图，节点的多个类型即为这里的</a:t>
            </a:r>
            <a:r>
              <a:rPr lang="en-US" altLang="zh-CN" dirty="0"/>
              <a:t>Aspect</a:t>
            </a:r>
            <a:r>
              <a:rPr lang="zh-CN" altLang="en-US" dirty="0"/>
              <a:t>，比如导演，演员等。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31B999-08A1-4C3B-B741-F758A5ED5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12" y="2001728"/>
            <a:ext cx="1651085" cy="3111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257DD9-3C49-4B20-A779-8649F4BD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548" y="1969976"/>
            <a:ext cx="1708238" cy="342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190EADA-8EF3-4D8C-BB7D-67EC59FF631E}"/>
              </a:ext>
            </a:extLst>
          </p:cNvPr>
          <p:cNvSpPr txBox="1"/>
          <p:nvPr/>
        </p:nvSpPr>
        <p:spPr>
          <a:xfrm>
            <a:off x="7209108" y="2259980"/>
            <a:ext cx="572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GCN</a:t>
            </a:r>
            <a:r>
              <a:rPr lang="zh-CN" altLang="en-US" dirty="0"/>
              <a:t>获取到节点的嵌入向量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E8B739-6A82-439A-8456-42AA99C1A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589" y="2697622"/>
            <a:ext cx="889046" cy="2984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97E8B87-16F4-4A16-BF91-199BFC48DA11}"/>
              </a:ext>
            </a:extLst>
          </p:cNvPr>
          <p:cNvSpPr txBox="1"/>
          <p:nvPr/>
        </p:nvSpPr>
        <p:spPr>
          <a:xfrm>
            <a:off x="7774103" y="2606547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融合</a:t>
            </a:r>
            <a:r>
              <a:rPr lang="en-US" altLang="zh-CN" dirty="0"/>
              <a:t>user</a:t>
            </a:r>
            <a:r>
              <a:rPr lang="zh-CN" altLang="en-US" dirty="0"/>
              <a:t>和</a:t>
            </a:r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08A22BF-1409-46F2-B8C3-99A48E0F7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85" y="3393147"/>
            <a:ext cx="2298818" cy="4889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D353AD-D793-41F1-92AE-1F14DAFF0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433" y="3186486"/>
            <a:ext cx="2629035" cy="60328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0CBA934-75C4-408A-8746-06E12D43A9E8}"/>
              </a:ext>
            </a:extLst>
          </p:cNvPr>
          <p:cNvSpPr txBox="1"/>
          <p:nvPr/>
        </p:nvSpPr>
        <p:spPr>
          <a:xfrm>
            <a:off x="7209108" y="3891674"/>
            <a:ext cx="422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两种组合特征的计算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79858FA-E210-461E-B2C5-2DB797424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0822" y="4238566"/>
            <a:ext cx="1701887" cy="5080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3732CBF-41FB-4A66-8E60-F67B92FE7B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998" y="4890943"/>
            <a:ext cx="2560798" cy="77937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5CAE51D-B28E-45F6-BE60-16B318C7C0A2}"/>
              </a:ext>
            </a:extLst>
          </p:cNvPr>
          <p:cNvSpPr txBox="1"/>
          <p:nvPr/>
        </p:nvSpPr>
        <p:spPr>
          <a:xfrm>
            <a:off x="6995532" y="5670317"/>
            <a:ext cx="39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</a:t>
            </a:r>
            <a:r>
              <a:rPr lang="zh-CN" altLang="en-US" dirty="0"/>
              <a:t>部分就是对应乘积然后加和</a:t>
            </a:r>
          </a:p>
        </p:txBody>
      </p:sp>
    </p:spTree>
    <p:extLst>
      <p:ext uri="{BB962C8B-B14F-4D97-AF65-F5344CB8AC3E}">
        <p14:creationId xmlns:p14="http://schemas.microsoft.com/office/powerpoint/2010/main" val="380440178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训练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7FF3DFA-7BF3-47EA-975F-9246544E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755603"/>
            <a:ext cx="3905947" cy="5623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7DF32-5C20-4BA5-9D5E-CF525DCD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99" y="3364016"/>
            <a:ext cx="3397181" cy="6058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DB20AB-5FBA-4AC0-B5D1-9884EAF7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34" y="1770876"/>
            <a:ext cx="3679109" cy="4765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AFCE2F-026F-4A3F-9CB1-C8F0606A98D1}"/>
              </a:ext>
            </a:extLst>
          </p:cNvPr>
          <p:cNvSpPr txBox="1"/>
          <p:nvPr/>
        </p:nvSpPr>
        <p:spPr>
          <a:xfrm>
            <a:off x="8430321" y="1770876"/>
            <a:ext cx="256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BPR</a:t>
            </a:r>
            <a:r>
              <a:rPr lang="zh-CN" altLang="en-US" dirty="0"/>
              <a:t>格式的</a:t>
            </a:r>
            <a:r>
              <a:rPr lang="en-US" altLang="zh-CN" dirty="0"/>
              <a:t>loss</a:t>
            </a:r>
            <a:r>
              <a:rPr lang="zh-CN" altLang="en-US" dirty="0"/>
              <a:t>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C61C6-A84C-4321-BBD8-34869612C80D}"/>
              </a:ext>
            </a:extLst>
          </p:cNvPr>
          <p:cNvSpPr txBox="1"/>
          <p:nvPr/>
        </p:nvSpPr>
        <p:spPr>
          <a:xfrm>
            <a:off x="8430320" y="3429000"/>
            <a:ext cx="327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r>
              <a:rPr lang="zh-CN" altLang="en-US" dirty="0"/>
              <a:t>是从用户未交互过的</a:t>
            </a:r>
            <a:r>
              <a:rPr lang="en-US" altLang="zh-CN" dirty="0"/>
              <a:t>item</a:t>
            </a:r>
            <a:r>
              <a:rPr lang="zh-CN" altLang="en-US" dirty="0"/>
              <a:t>中随机取样的一个产品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836B5-8BC0-4D24-9307-63F497710EE6}"/>
              </a:ext>
            </a:extLst>
          </p:cNvPr>
          <p:cNvSpPr txBox="1"/>
          <p:nvPr/>
        </p:nvSpPr>
        <p:spPr>
          <a:xfrm>
            <a:off x="5040351" y="4519961"/>
            <a:ext cx="451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2-7 </a:t>
            </a:r>
            <a:r>
              <a:rPr lang="zh-CN" altLang="en-US" dirty="0"/>
              <a:t>获得图嵌入，</a:t>
            </a:r>
            <a:endParaRPr lang="en-US" altLang="zh-CN" dirty="0"/>
          </a:p>
          <a:p>
            <a:r>
              <a:rPr lang="en-US" altLang="zh-CN" dirty="0"/>
              <a:t>8-15 </a:t>
            </a:r>
            <a:r>
              <a:rPr lang="zh-CN" altLang="en-US" dirty="0"/>
              <a:t>梯度下降训练参数</a:t>
            </a:r>
          </a:p>
        </p:txBody>
      </p:sp>
    </p:spTree>
    <p:extLst>
      <p:ext uri="{BB962C8B-B14F-4D97-AF65-F5344CB8AC3E}">
        <p14:creationId xmlns:p14="http://schemas.microsoft.com/office/powerpoint/2010/main" val="16128853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评价指标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309BA9D-5F96-4136-B403-5D4270F7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3" y="772004"/>
            <a:ext cx="6845652" cy="257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ED54A-6E61-4287-ACEC-34013D25F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72" y="2961246"/>
            <a:ext cx="2336920" cy="965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1114AE-9DD3-4F1E-8C8E-CEEFD9B4B2EA}"/>
              </a:ext>
            </a:extLst>
          </p:cNvPr>
          <p:cNvSpPr txBox="1"/>
          <p:nvPr/>
        </p:nvSpPr>
        <p:spPr>
          <a:xfrm>
            <a:off x="7646282" y="5138853"/>
            <a:ext cx="4657229" cy="66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每个用户最后一次交互的产品用作测试集，其他为训练集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7EA50B-9FCC-475B-B2A0-3B97A2C0C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55" y="3852912"/>
            <a:ext cx="680120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996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E58112-8365-4F4A-8083-E1CAF9D7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1" y="1123357"/>
            <a:ext cx="6763098" cy="49532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28CB92-4BB7-4A7D-8A04-BFC65386025C}"/>
              </a:ext>
            </a:extLst>
          </p:cNvPr>
          <p:cNvSpPr txBox="1"/>
          <p:nvPr/>
        </p:nvSpPr>
        <p:spPr>
          <a:xfrm>
            <a:off x="7456449" y="1501698"/>
            <a:ext cx="456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HicRecMLP</a:t>
            </a:r>
            <a:r>
              <a:rPr lang="zh-CN" altLang="en-US" dirty="0"/>
              <a:t>是将</a:t>
            </a:r>
            <a:r>
              <a:rPr lang="en-US" altLang="zh-CN" dirty="0"/>
              <a:t>GCN</a:t>
            </a:r>
            <a:r>
              <a:rPr lang="zh-CN" altLang="en-US" dirty="0"/>
              <a:t>部分换成了</a:t>
            </a:r>
            <a:r>
              <a:rPr lang="en-US" altLang="zh-CN" dirty="0"/>
              <a:t>MLP</a:t>
            </a:r>
          </a:p>
          <a:p>
            <a:r>
              <a:rPr lang="en-US" altLang="zh-CN" dirty="0" err="1"/>
              <a:t>HicRecLINEAR</a:t>
            </a:r>
            <a:r>
              <a:rPr lang="zh-CN" altLang="en-US" dirty="0"/>
              <a:t>是将模型中的</a:t>
            </a:r>
            <a:r>
              <a:rPr lang="en-US" altLang="zh-CN" dirty="0"/>
              <a:t>linear</a:t>
            </a:r>
            <a:r>
              <a:rPr lang="zh-CN" altLang="en-US" dirty="0"/>
              <a:t>部分删去了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8D703F8-9FC4-45CE-A5E4-FA7C79601C30}"/>
              </a:ext>
            </a:extLst>
          </p:cNvPr>
          <p:cNvSpPr/>
          <p:nvPr/>
        </p:nvSpPr>
        <p:spPr>
          <a:xfrm>
            <a:off x="5111470" y="3323063"/>
            <a:ext cx="453483" cy="2155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A48482A-CAC6-4296-AF98-0429C0CE3DC4}"/>
              </a:ext>
            </a:extLst>
          </p:cNvPr>
          <p:cNvCxnSpPr>
            <a:cxnSpLocks/>
          </p:cNvCxnSpPr>
          <p:nvPr/>
        </p:nvCxnSpPr>
        <p:spPr>
          <a:xfrm>
            <a:off x="5564953" y="3429000"/>
            <a:ext cx="2062481" cy="57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4BEC380-B41B-492F-A6B4-9B7D08DC5ABD}"/>
              </a:ext>
            </a:extLst>
          </p:cNvPr>
          <p:cNvSpPr txBox="1"/>
          <p:nvPr/>
        </p:nvSpPr>
        <p:spPr>
          <a:xfrm>
            <a:off x="7627434" y="3718353"/>
            <a:ext cx="4307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</a:t>
            </a:r>
            <a:r>
              <a:rPr lang="en-US" altLang="zh-CN" dirty="0"/>
              <a:t>GCN</a:t>
            </a:r>
            <a:r>
              <a:rPr lang="zh-CN" altLang="en-US" dirty="0"/>
              <a:t>效果不如</a:t>
            </a:r>
            <a:r>
              <a:rPr lang="en-US" altLang="zh-CN" dirty="0"/>
              <a:t>MLP</a:t>
            </a:r>
            <a:r>
              <a:rPr lang="zh-CN" altLang="en-US" dirty="0"/>
              <a:t>的原因作者提出是由于该数据集中这个</a:t>
            </a:r>
            <a:r>
              <a:rPr lang="en-US" altLang="zh-CN" dirty="0"/>
              <a:t>meta-path</a:t>
            </a:r>
            <a:r>
              <a:rPr lang="zh-CN" altLang="en-US" dirty="0"/>
              <a:t>最后得到的的矩阵太稀疏，是的</a:t>
            </a:r>
            <a:r>
              <a:rPr lang="en-US" altLang="zh-CN" dirty="0"/>
              <a:t>GCN</a:t>
            </a:r>
            <a:r>
              <a:rPr lang="zh-CN" altLang="en-US" dirty="0"/>
              <a:t>训练效果并不好，上张图可以看到</a:t>
            </a:r>
            <a:r>
              <a:rPr lang="en-US" altLang="zh-CN" dirty="0"/>
              <a:t>IAI</a:t>
            </a:r>
            <a:r>
              <a:rPr lang="zh-CN" altLang="en-US" dirty="0"/>
              <a:t>和</a:t>
            </a:r>
            <a:r>
              <a:rPr lang="en-US" altLang="zh-CN" dirty="0"/>
              <a:t>IDI</a:t>
            </a:r>
            <a:r>
              <a:rPr lang="zh-CN" altLang="en-US" dirty="0"/>
              <a:t>部分稠密度</a:t>
            </a:r>
            <a:r>
              <a:rPr lang="en-US" altLang="zh-CN" dirty="0"/>
              <a:t>1%</a:t>
            </a:r>
            <a:r>
              <a:rPr lang="zh-CN" altLang="en-US" dirty="0"/>
              <a:t>都不到。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31813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Wide &amp; Deep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6859E1-8355-4106-AF9E-A557FD14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10" y="1334355"/>
            <a:ext cx="5448580" cy="28957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37E208-8A68-4A55-A7DD-5DDE37900317}"/>
              </a:ext>
            </a:extLst>
          </p:cNvPr>
          <p:cNvSpPr txBox="1"/>
          <p:nvPr/>
        </p:nvSpPr>
        <p:spPr>
          <a:xfrm>
            <a:off x="257175" y="6237249"/>
            <a:ext cx="83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巨经典论文！详解推荐系统经典模型</a:t>
            </a:r>
            <a:r>
              <a:rPr lang="en-US" altLang="zh-CN" dirty="0">
                <a:hlinkClick r:id="rId4"/>
              </a:rPr>
              <a:t>Wide &amp; Deep 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5318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045323-5B89-41DE-9FEE-67E37A51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17104"/>
            <a:ext cx="6775798" cy="11684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FE5C4C-687C-453C-8595-96A2A93DCAD2}"/>
              </a:ext>
            </a:extLst>
          </p:cNvPr>
          <p:cNvSpPr txBox="1"/>
          <p:nvPr/>
        </p:nvSpPr>
        <p:spPr>
          <a:xfrm>
            <a:off x="7520816" y="1241502"/>
            <a:ext cx="342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训练时间比较优异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EAD6F3-07E1-4F68-8779-BB68F836A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085564"/>
            <a:ext cx="5865780" cy="24715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BD1E3B-885C-4ED3-9134-852C8CBC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29" y="2085564"/>
            <a:ext cx="5718020" cy="23563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8A3639-58B8-4584-B6C7-B736F35AE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4545002"/>
            <a:ext cx="5311001" cy="21986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171FAE1-2490-4A0B-9B7E-EE38BA48AD5A}"/>
              </a:ext>
            </a:extLst>
          </p:cNvPr>
          <p:cNvSpPr txBox="1"/>
          <p:nvPr/>
        </p:nvSpPr>
        <p:spPr>
          <a:xfrm>
            <a:off x="6660995" y="486936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</a:t>
            </a:r>
            <a:r>
              <a:rPr lang="en-US" altLang="zh-CN" dirty="0"/>
              <a:t>meta-path</a:t>
            </a:r>
            <a:r>
              <a:rPr lang="zh-CN" altLang="en-US" dirty="0"/>
              <a:t>的组合对最后的结果影响不同</a:t>
            </a:r>
          </a:p>
        </p:txBody>
      </p:sp>
    </p:spTree>
    <p:extLst>
      <p:ext uri="{BB962C8B-B14F-4D97-AF65-F5344CB8AC3E}">
        <p14:creationId xmlns:p14="http://schemas.microsoft.com/office/powerpoint/2010/main" val="169039919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01BF09-03F4-449A-9C4F-F40A7EF7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7" y="693670"/>
            <a:ext cx="6623390" cy="2813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210A34-E51B-47A1-BCB0-41FDF9459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2887"/>
            <a:ext cx="6528135" cy="2781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86A56-E5CB-4006-8451-6BF3BA7E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37" y="4081522"/>
            <a:ext cx="5268302" cy="22375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389900-7A6E-462A-8C37-16973AA2F8B9}"/>
              </a:ext>
            </a:extLst>
          </p:cNvPr>
          <p:cNvSpPr txBox="1"/>
          <p:nvPr/>
        </p:nvSpPr>
        <p:spPr>
          <a:xfrm>
            <a:off x="7991707" y="1628078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说这里冷启动的问题得到缓解，但是豆瓣数据集上还是因为矩阵过于稀疏的问题没有解决</a:t>
            </a:r>
          </a:p>
        </p:txBody>
      </p:sp>
    </p:spTree>
    <p:extLst>
      <p:ext uri="{BB962C8B-B14F-4D97-AF65-F5344CB8AC3E}">
        <p14:creationId xmlns:p14="http://schemas.microsoft.com/office/powerpoint/2010/main" val="248049191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5064E3E-55F3-485D-BE89-A2FF93159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175"/>
            <a:ext cx="4795246" cy="6169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D5BCB4-E2DF-44E1-98EB-B937AB1B0F04}"/>
              </a:ext>
            </a:extLst>
          </p:cNvPr>
          <p:cNvSpPr txBox="1"/>
          <p:nvPr/>
        </p:nvSpPr>
        <p:spPr>
          <a:xfrm>
            <a:off x="6096000" y="1642946"/>
            <a:ext cx="26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算超参数研究</a:t>
            </a:r>
          </a:p>
        </p:txBody>
      </p:sp>
    </p:spTree>
    <p:extLst>
      <p:ext uri="{BB962C8B-B14F-4D97-AF65-F5344CB8AC3E}">
        <p14:creationId xmlns:p14="http://schemas.microsoft.com/office/powerpoint/2010/main" val="224706181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Boosting API Recommendation</a:t>
            </a: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With Implicit Feedback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13D5C-3681-475C-B924-72AE11E3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288" y="3407532"/>
            <a:ext cx="9021941" cy="667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AE42A2-208D-4DDB-B404-7CC28DC6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9" y="4012995"/>
            <a:ext cx="6248721" cy="3873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C75AE5-103B-4A44-A8DF-419FBB37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879" y="4680760"/>
            <a:ext cx="3702240" cy="19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295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9982856-A64A-4939-A874-F2C9CB4ED222}"/>
              </a:ext>
            </a:extLst>
          </p:cNvPr>
          <p:cNvSpPr txBox="1"/>
          <p:nvPr/>
        </p:nvSpPr>
        <p:spPr>
          <a:xfrm>
            <a:off x="1970048" y="1234069"/>
            <a:ext cx="800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推荐较少使用用户的反馈，而电商情境下有评论，</a:t>
            </a:r>
            <a:r>
              <a:rPr lang="en-US" altLang="zh-CN" dirty="0"/>
              <a:t>APP</a:t>
            </a:r>
            <a:r>
              <a:rPr lang="zh-CN" altLang="en-US" dirty="0"/>
              <a:t>情境下可以评分等。</a:t>
            </a:r>
            <a:endParaRPr lang="en-US" altLang="zh-CN" dirty="0"/>
          </a:p>
          <a:p>
            <a:r>
              <a:rPr lang="zh-CN" altLang="en-US" dirty="0"/>
              <a:t>因此考虑</a:t>
            </a:r>
            <a:r>
              <a:rPr lang="en-US" altLang="zh-CN" dirty="0"/>
              <a:t>API</a:t>
            </a:r>
            <a:r>
              <a:rPr lang="zh-CN" altLang="en-US" dirty="0"/>
              <a:t>这种隐式反馈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B6BE98-AC5E-47F1-A307-1BEEC5513507}"/>
              </a:ext>
            </a:extLst>
          </p:cNvPr>
          <p:cNvSpPr txBox="1"/>
          <p:nvPr/>
        </p:nvSpPr>
        <p:spPr>
          <a:xfrm>
            <a:off x="617034" y="22967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5"/>
              </a:rPr>
              <a:t>Learning-to-Rank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B5F8E8-2F94-49EA-9C4C-211E8F139AF6}"/>
              </a:ext>
            </a:extLst>
          </p:cNvPr>
          <p:cNvSpPr txBox="1"/>
          <p:nvPr/>
        </p:nvSpPr>
        <p:spPr>
          <a:xfrm>
            <a:off x="2289718" y="2342943"/>
            <a:ext cx="95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【</a:t>
            </a:r>
            <a:r>
              <a:rPr lang="zh-CN" altLang="en-US" dirty="0">
                <a:hlinkClick r:id="rId3"/>
              </a:rPr>
              <a:t>综述专栏</a:t>
            </a:r>
            <a:r>
              <a:rPr lang="en-US" altLang="zh-CN" dirty="0">
                <a:hlinkClick r:id="rId3"/>
              </a:rPr>
              <a:t>】</a:t>
            </a:r>
            <a:r>
              <a:rPr lang="zh-CN" altLang="en-US" dirty="0">
                <a:hlinkClick r:id="rId3"/>
              </a:rPr>
              <a:t>排序学习（</a:t>
            </a:r>
            <a:r>
              <a:rPr lang="en-US" altLang="zh-CN" dirty="0">
                <a:hlinkClick r:id="rId3"/>
              </a:rPr>
              <a:t>Learning to rank</a:t>
            </a:r>
            <a:r>
              <a:rPr lang="zh-CN" altLang="en-US" dirty="0">
                <a:hlinkClick r:id="rId3"/>
              </a:rPr>
              <a:t>）综述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腾讯云开发者社区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 </a:t>
            </a:r>
            <a:r>
              <a:rPr lang="en-US" altLang="zh-CN" dirty="0">
                <a:hlinkClick r:id="rId3"/>
              </a:rPr>
              <a:t>(tencent.com)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E20EB-2906-4775-A7D2-EC4261709C3B}"/>
              </a:ext>
            </a:extLst>
          </p:cNvPr>
          <p:cNvSpPr txBox="1"/>
          <p:nvPr/>
        </p:nvSpPr>
        <p:spPr>
          <a:xfrm>
            <a:off x="1763920" y="3027904"/>
            <a:ext cx="451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Pointwise</a:t>
            </a:r>
            <a:r>
              <a:rPr lang="zh-CN" altLang="en-US" dirty="0"/>
              <a:t>、</a:t>
            </a:r>
            <a:r>
              <a:rPr lang="en-US" altLang="zh-CN" b="1" dirty="0"/>
              <a:t>Pairwise</a:t>
            </a:r>
            <a:r>
              <a:rPr lang="zh-CN" altLang="en-US" dirty="0"/>
              <a:t>、</a:t>
            </a:r>
            <a:r>
              <a:rPr lang="en-US" altLang="zh-CN" dirty="0"/>
              <a:t>Listwise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26F976-91F0-4334-8A6B-5C44C9BAA7F6}"/>
              </a:ext>
            </a:extLst>
          </p:cNvPr>
          <p:cNvSpPr txBox="1"/>
          <p:nvPr/>
        </p:nvSpPr>
        <p:spPr>
          <a:xfrm>
            <a:off x="617034" y="4145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5"/>
              </a:rPr>
              <a:t>Active Learning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452BBF-016C-4E94-A400-4879B0FCA362}"/>
              </a:ext>
            </a:extLst>
          </p:cNvPr>
          <p:cNvSpPr txBox="1"/>
          <p:nvPr/>
        </p:nvSpPr>
        <p:spPr>
          <a:xfrm>
            <a:off x="2289717" y="4191892"/>
            <a:ext cx="9645107" cy="66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主动学习（</a:t>
            </a:r>
            <a:r>
              <a:rPr lang="en-US" altLang="zh-CN" dirty="0">
                <a:hlinkClick r:id="rId4"/>
              </a:rPr>
              <a:t>Active Learning</a:t>
            </a:r>
            <a:r>
              <a:rPr lang="zh-CN" altLang="en-US" dirty="0">
                <a:hlinkClick r:id="rId4"/>
              </a:rPr>
              <a:t>）简介综述汇总以及主流技术方案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腾讯云开发者社区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腾讯云 </a:t>
            </a:r>
            <a:r>
              <a:rPr lang="en-US" altLang="zh-CN" dirty="0">
                <a:hlinkClick r:id="rId4"/>
              </a:rPr>
              <a:t>(tencent.com)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2966D0-3B7D-46AF-8B8B-4CE0E0BC41DC}"/>
              </a:ext>
            </a:extLst>
          </p:cNvPr>
          <p:cNvSpPr txBox="1"/>
          <p:nvPr/>
        </p:nvSpPr>
        <p:spPr>
          <a:xfrm>
            <a:off x="1970047" y="5278244"/>
            <a:ext cx="78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个人简单理解就是数据集中鲜有标记数据，通过主动学习，反馈出最值得标记的数据，交给人工审核并进行标记，最后用来训练。</a:t>
            </a:r>
          </a:p>
        </p:txBody>
      </p:sp>
    </p:spTree>
    <p:extLst>
      <p:ext uri="{BB962C8B-B14F-4D97-AF65-F5344CB8AC3E}">
        <p14:creationId xmlns:p14="http://schemas.microsoft.com/office/powerpoint/2010/main" val="18173962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E5728D-B4BC-4BCC-AD19-4BC4D1F8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73" y="876845"/>
            <a:ext cx="5660654" cy="26390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878DD6-D58B-4D31-85C1-138C7E6072B7}"/>
              </a:ext>
            </a:extLst>
          </p:cNvPr>
          <p:cNvSpPr txBox="1"/>
          <p:nvPr/>
        </p:nvSpPr>
        <p:spPr>
          <a:xfrm>
            <a:off x="728546" y="3925229"/>
            <a:ext cx="1105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给定一个</a:t>
            </a:r>
            <a:r>
              <a:rPr lang="en-US" altLang="zh-CN" dirty="0"/>
              <a:t>Query q</a:t>
            </a:r>
            <a:r>
              <a:rPr lang="zh-CN" altLang="en-US" dirty="0"/>
              <a:t>，根据现有推荐算法得到一个</a:t>
            </a:r>
            <a:r>
              <a:rPr lang="en-US" altLang="zh-CN" dirty="0"/>
              <a:t>API</a:t>
            </a:r>
            <a:r>
              <a:rPr lang="zh-CN" altLang="en-US" dirty="0"/>
              <a:t>推荐列表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FR</a:t>
            </a:r>
            <a:r>
              <a:rPr lang="zh-CN" altLang="en-US" dirty="0"/>
              <a:t>中有类似</a:t>
            </a:r>
            <a:r>
              <a:rPr lang="en-US" altLang="zh-CN" dirty="0"/>
              <a:t>q</a:t>
            </a:r>
            <a:r>
              <a:rPr lang="zh-CN" altLang="en-US" dirty="0"/>
              <a:t>的查询，那么将其加入</a:t>
            </a:r>
            <a:r>
              <a:rPr lang="en-US" altLang="zh-CN" dirty="0"/>
              <a:t>API</a:t>
            </a:r>
            <a:r>
              <a:rPr lang="zh-CN" altLang="en-US" dirty="0"/>
              <a:t>推荐列表，当用户选择了一个</a:t>
            </a:r>
            <a:r>
              <a:rPr lang="en-US" altLang="zh-CN" dirty="0"/>
              <a:t>API</a:t>
            </a:r>
            <a:r>
              <a:rPr lang="zh-CN" altLang="en-US" dirty="0"/>
              <a:t>后，这个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 err="1"/>
              <a:t>api</a:t>
            </a:r>
            <a:r>
              <a:rPr lang="zh-CN" altLang="en-US" dirty="0"/>
              <a:t>将被记录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进行特征提取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通过两个模块综合计算每个</a:t>
            </a:r>
            <a:r>
              <a:rPr lang="en-US" altLang="zh-CN" dirty="0" err="1"/>
              <a:t>api</a:t>
            </a:r>
            <a:r>
              <a:rPr lang="zh-CN" altLang="en-US" dirty="0"/>
              <a:t>的评分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重新排序</a:t>
            </a:r>
            <a:r>
              <a:rPr lang="en-US" altLang="zh-CN" dirty="0" err="1"/>
              <a:t>api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04468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工作流程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94733B-F32C-4399-8CF1-0DBAE3D2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0" y="1154288"/>
            <a:ext cx="3543482" cy="6985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1DF4D-7C5A-42A9-9F44-ED0361EB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6" y="2141946"/>
            <a:ext cx="3499030" cy="685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A43F2-FC69-465F-B1E0-2276DF081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34" y="2827781"/>
            <a:ext cx="3264068" cy="1771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13D9A3-E01B-4D7E-A252-30E5CF1BC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2" y="4669375"/>
            <a:ext cx="3499030" cy="12319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44CCAB-64BB-40A1-AD0A-1EE08236D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302" y="1114029"/>
            <a:ext cx="3486329" cy="13208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9D8AA4-0943-48B8-9B79-AD425C22793D}"/>
              </a:ext>
            </a:extLst>
          </p:cNvPr>
          <p:cNvSpPr txBox="1"/>
          <p:nvPr/>
        </p:nvSpPr>
        <p:spPr>
          <a:xfrm>
            <a:off x="4404995" y="2827781"/>
            <a:ext cx="636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1-&gt; </a:t>
            </a:r>
            <a:r>
              <a:rPr lang="zh-CN" altLang="en-US" dirty="0"/>
              <a:t>根据</a:t>
            </a:r>
            <a:r>
              <a:rPr lang="en-US" altLang="zh-CN" dirty="0"/>
              <a:t>q</a:t>
            </a:r>
            <a:r>
              <a:rPr lang="zh-CN" altLang="en-US" dirty="0"/>
              <a:t>找到</a:t>
            </a:r>
            <a:r>
              <a:rPr lang="en-US" altLang="zh-CN" dirty="0"/>
              <a:t>API</a:t>
            </a:r>
            <a:r>
              <a:rPr lang="zh-CN" altLang="en-US" dirty="0"/>
              <a:t>推荐列表</a:t>
            </a:r>
            <a:endParaRPr lang="en-US" altLang="zh-CN" dirty="0"/>
          </a:p>
          <a:p>
            <a:r>
              <a:rPr lang="en-US" altLang="zh-CN" dirty="0"/>
              <a:t>2-&gt; </a:t>
            </a:r>
            <a:r>
              <a:rPr lang="zh-CN" altLang="en-US" dirty="0"/>
              <a:t>去</a:t>
            </a:r>
            <a:r>
              <a:rPr lang="en-US" altLang="zh-CN" dirty="0"/>
              <a:t>FR</a:t>
            </a:r>
            <a:r>
              <a:rPr lang="zh-CN" altLang="en-US" dirty="0"/>
              <a:t>中找类似的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对</a:t>
            </a:r>
            <a:endParaRPr lang="en-US" altLang="zh-CN" dirty="0"/>
          </a:p>
          <a:p>
            <a:r>
              <a:rPr lang="en-US" altLang="zh-CN" dirty="0"/>
              <a:t>3-&gt; </a:t>
            </a:r>
            <a:r>
              <a:rPr lang="zh-CN" altLang="en-US" dirty="0"/>
              <a:t>计算两个特征</a:t>
            </a:r>
            <a:endParaRPr lang="en-US" altLang="zh-CN" dirty="0"/>
          </a:p>
          <a:p>
            <a:r>
              <a:rPr lang="en-US" altLang="zh-CN" dirty="0"/>
              <a:t>4-&gt; </a:t>
            </a:r>
            <a:r>
              <a:rPr lang="zh-CN" altLang="en-US" dirty="0"/>
              <a:t>计算</a:t>
            </a:r>
            <a:r>
              <a:rPr lang="en-US" altLang="zh-CN" dirty="0"/>
              <a:t>API</a:t>
            </a:r>
            <a:r>
              <a:rPr lang="zh-CN" altLang="en-US" dirty="0"/>
              <a:t>评分，重排序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4B8790-3CAA-4A8E-B966-9CAF63F0342E}"/>
              </a:ext>
            </a:extLst>
          </p:cNvPr>
          <p:cNvCxnSpPr/>
          <p:nvPr/>
        </p:nvCxnSpPr>
        <p:spPr>
          <a:xfrm>
            <a:off x="3308195" y="5679688"/>
            <a:ext cx="2259981" cy="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7169B3-FE98-4A8A-B43B-C246A1CE4E49}"/>
              </a:ext>
            </a:extLst>
          </p:cNvPr>
          <p:cNvSpPr txBox="1"/>
          <p:nvPr/>
        </p:nvSpPr>
        <p:spPr>
          <a:xfrm>
            <a:off x="5731727" y="5731727"/>
            <a:ext cx="327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如果找不到类似的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对，就没有隐式反馈的向量</a:t>
            </a:r>
          </a:p>
        </p:txBody>
      </p:sp>
    </p:spTree>
    <p:extLst>
      <p:ext uri="{BB962C8B-B14F-4D97-AF65-F5344CB8AC3E}">
        <p14:creationId xmlns:p14="http://schemas.microsoft.com/office/powerpoint/2010/main" val="36531176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FR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查询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883AF0E-554B-47EE-B506-6A020ED6129F}"/>
              </a:ext>
            </a:extLst>
          </p:cNvPr>
          <p:cNvSpPr txBox="1"/>
          <p:nvPr/>
        </p:nvSpPr>
        <p:spPr>
          <a:xfrm>
            <a:off x="257175" y="8768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Similarity Calculation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D42820-A4AA-44A1-9A6B-D89BEC0F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17" y="1489954"/>
            <a:ext cx="3297451" cy="5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9F6B14-8471-4226-AD45-F2A9D4E62B67}"/>
              </a:ext>
            </a:extLst>
          </p:cNvPr>
          <p:cNvSpPr txBox="1"/>
          <p:nvPr/>
        </p:nvSpPr>
        <p:spPr>
          <a:xfrm>
            <a:off x="2676293" y="876845"/>
            <a:ext cx="427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计算查询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FR</a:t>
            </a:r>
            <a:r>
              <a:rPr lang="zh-CN" altLang="en-US" dirty="0"/>
              <a:t>中是否有相似度超过阈值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04546-2EAD-4913-83A1-9AD7E774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71" y="2273731"/>
            <a:ext cx="2326041" cy="8564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3E3EC5-D32E-4D92-8964-1EF903A3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87" y="3373913"/>
            <a:ext cx="4399697" cy="9899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B7EB9E-0C22-46A9-94A1-7E00A9B0F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53" y="4688728"/>
            <a:ext cx="4450174" cy="11001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2D661F-4005-4593-A09A-0A0E7D846780}"/>
              </a:ext>
            </a:extLst>
          </p:cNvPr>
          <p:cNvSpPr txBox="1"/>
          <p:nvPr/>
        </p:nvSpPr>
        <p:spPr>
          <a:xfrm>
            <a:off x="4404995" y="2438064"/>
            <a:ext cx="336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Word2vec</a:t>
            </a:r>
            <a:r>
              <a:rPr lang="zh-CN" altLang="en-US" dirty="0"/>
              <a:t>的向量表示</a:t>
            </a:r>
          </a:p>
        </p:txBody>
      </p:sp>
    </p:spTree>
    <p:extLst>
      <p:ext uri="{BB962C8B-B14F-4D97-AF65-F5344CB8AC3E}">
        <p14:creationId xmlns:p14="http://schemas.microsoft.com/office/powerpoint/2010/main" val="1003036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特征提取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70DCA6-FF9C-4487-9F1F-47E41740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17104"/>
            <a:ext cx="4581695" cy="11495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43F6C2-EA35-48B5-A5E5-800270CB2F90}"/>
              </a:ext>
            </a:extLst>
          </p:cNvPr>
          <p:cNvSpPr txBox="1"/>
          <p:nvPr/>
        </p:nvSpPr>
        <p:spPr>
          <a:xfrm>
            <a:off x="257175" y="2729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Related Information Feature.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52259-B682-40C2-BCB2-003E02DA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4" y="3098850"/>
            <a:ext cx="4025652" cy="2091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2DAFC-2987-4788-AC00-BE42111C0B80}"/>
              </a:ext>
            </a:extLst>
          </p:cNvPr>
          <p:cNvSpPr txBox="1"/>
          <p:nvPr/>
        </p:nvSpPr>
        <p:spPr>
          <a:xfrm>
            <a:off x="706244" y="5404624"/>
            <a:ext cx="29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相似度计算与前述一样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763771-E4CB-45AD-8DBF-92087BE32857}"/>
              </a:ext>
            </a:extLst>
          </p:cNvPr>
          <p:cNvSpPr txBox="1"/>
          <p:nvPr/>
        </p:nvSpPr>
        <p:spPr>
          <a:xfrm>
            <a:off x="5069994" y="936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Feedback Feature.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E4AB34-5E2D-437D-8001-06F88DB3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628" y="665348"/>
            <a:ext cx="3340272" cy="2984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10CD68-C948-4ABE-A8B4-3A8898423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240" y="963813"/>
            <a:ext cx="4025652" cy="76285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C3213C-67D0-403A-82B9-ADB91B3D4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994" y="1595945"/>
            <a:ext cx="3657788" cy="49469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EB61AB0-6470-496D-970A-30044DE9A56E}"/>
              </a:ext>
            </a:extLst>
          </p:cNvPr>
          <p:cNvSpPr txBox="1"/>
          <p:nvPr/>
        </p:nvSpPr>
        <p:spPr>
          <a:xfrm>
            <a:off x="8850703" y="1936825"/>
            <a:ext cx="2940267" cy="201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首先，用别的推荐算法得到一个</a:t>
            </a:r>
            <a:r>
              <a:rPr lang="en-US" altLang="zh-CN" dirty="0"/>
              <a:t>API</a:t>
            </a:r>
            <a:r>
              <a:rPr lang="zh-CN" altLang="en-US" dirty="0"/>
              <a:t>推荐列表，然后查找</a:t>
            </a:r>
            <a:r>
              <a:rPr lang="en-US" altLang="zh-CN" dirty="0"/>
              <a:t>FR</a:t>
            </a:r>
            <a:r>
              <a:rPr lang="zh-CN" altLang="en-US" dirty="0"/>
              <a:t>中有无相似度大于阈值的</a:t>
            </a:r>
            <a:r>
              <a:rPr lang="en-US" altLang="zh-CN" dirty="0"/>
              <a:t>Ap</a:t>
            </a:r>
            <a:r>
              <a:rPr lang="zh-CN" altLang="en-US" dirty="0"/>
              <a:t>，如果有，比较其对应的</a:t>
            </a:r>
            <a:r>
              <a:rPr lang="en-US" altLang="zh-CN" dirty="0"/>
              <a:t>API</a:t>
            </a:r>
            <a:r>
              <a:rPr lang="zh-CN" altLang="en-US" dirty="0"/>
              <a:t>是不是在推荐列表中出现，如果出现，根据其相似度评分进行排序。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85C35C-7CA5-47CA-86DE-7ED7153B70F6}"/>
              </a:ext>
            </a:extLst>
          </p:cNvPr>
          <p:cNvSpPr txBox="1"/>
          <p:nvPr/>
        </p:nvSpPr>
        <p:spPr>
          <a:xfrm>
            <a:off x="8850703" y="4481294"/>
            <a:ext cx="282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中查询到的相似度高于阈值的</a:t>
            </a:r>
            <a:r>
              <a:rPr lang="en-US" altLang="zh-CN" dirty="0"/>
              <a:t>tuple</a:t>
            </a:r>
            <a:r>
              <a:rPr lang="zh-CN" altLang="en-US" dirty="0"/>
              <a:t>可能有很多，文中选取最多保留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2BAEFF0-DCCA-430C-88A2-7695D4A53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" y="6209338"/>
            <a:ext cx="1003352" cy="2159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1998A30-CEA7-4F22-A078-123D3FB49635}"/>
              </a:ext>
            </a:extLst>
          </p:cNvPr>
          <p:cNvSpPr txBox="1"/>
          <p:nvPr/>
        </p:nvSpPr>
        <p:spPr>
          <a:xfrm>
            <a:off x="1491651" y="6111564"/>
            <a:ext cx="29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组合向量，两个标量组成</a:t>
            </a:r>
          </a:p>
        </p:txBody>
      </p:sp>
    </p:spTree>
    <p:extLst>
      <p:ext uri="{BB962C8B-B14F-4D97-AF65-F5344CB8AC3E}">
        <p14:creationId xmlns:p14="http://schemas.microsoft.com/office/powerpoint/2010/main" val="313269022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重排序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EE7D2A-C1E9-4FA0-9644-ACD1AF38A4A1}"/>
              </a:ext>
            </a:extLst>
          </p:cNvPr>
          <p:cNvSpPr txBox="1"/>
          <p:nvPr/>
        </p:nvSpPr>
        <p:spPr>
          <a:xfrm>
            <a:off x="156117" y="917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A"/>
              </a:rPr>
              <a:t>LTR Model and Rank Scores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97F2DB-90C2-42F4-9835-2E786D77EC85}"/>
              </a:ext>
            </a:extLst>
          </p:cNvPr>
          <p:cNvSpPr txBox="1"/>
          <p:nvPr/>
        </p:nvSpPr>
        <p:spPr>
          <a:xfrm>
            <a:off x="341971" y="12864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 err="1">
                <a:solidFill>
                  <a:srgbClr val="231F20"/>
                </a:solidFill>
                <a:latin typeface="AdvP1491"/>
              </a:rPr>
              <a:t>LambdaMart</a:t>
            </a:r>
            <a:r>
              <a:rPr lang="zh-CN" altLang="en-US" sz="1800" b="0" i="0" u="none" strike="noStrike" baseline="0" dirty="0">
                <a:solidFill>
                  <a:srgbClr val="231F20"/>
                </a:solidFill>
                <a:latin typeface="AdvP1491"/>
              </a:rPr>
              <a:t>用于排序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376AE-1662-41FC-A5D5-5FBEE0A8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1918568"/>
            <a:ext cx="3535986" cy="906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763F34-9A6B-4FF7-8507-2D26772A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65" y="3276175"/>
            <a:ext cx="1681004" cy="7568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C2DFB8-2526-419B-A9DD-67AA7D2A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4092524"/>
            <a:ext cx="3670489" cy="3746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AEF6F7-6174-4E1F-B5F8-361FAA0A5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17" y="3029341"/>
            <a:ext cx="3683189" cy="3873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2320CC-1348-4137-8BD6-C0A8B619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17" y="4628630"/>
            <a:ext cx="2432175" cy="5143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4EE5706-FF82-493C-9A08-E175F32F2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17" y="5303779"/>
            <a:ext cx="2705239" cy="51437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7AAE5B-847C-438C-A6C4-6D3B7DF4A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062306"/>
            <a:ext cx="3301129" cy="5934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0E58A6-9B87-48BF-9FDC-59B1C97C9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306" y="1802564"/>
            <a:ext cx="3245823" cy="9151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04C3F00-A74A-4A0C-91FE-4E02581C3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1867" y="2824976"/>
            <a:ext cx="1681004" cy="72361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82E6833-E1ED-4734-9B38-8A0F431E9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370" y="3951477"/>
            <a:ext cx="2130269" cy="65676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80BA6DD-5D76-4B73-A1D6-473C6F24D916}"/>
              </a:ext>
            </a:extLst>
          </p:cNvPr>
          <p:cNvSpPr txBox="1"/>
          <p:nvPr/>
        </p:nvSpPr>
        <p:spPr>
          <a:xfrm>
            <a:off x="6556917" y="5143006"/>
            <a:ext cx="360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这部分可能要参考</a:t>
            </a:r>
            <a:r>
              <a:rPr lang="en-US" altLang="zh-CN" dirty="0" err="1"/>
              <a:t>LambdaMart</a:t>
            </a:r>
            <a:r>
              <a:rPr lang="zh-CN" altLang="en-US" dirty="0"/>
              <a:t>的论文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703792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数据处理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C76D4A-09C0-4F22-93F4-E67263924721}"/>
              </a:ext>
            </a:extLst>
          </p:cNvPr>
          <p:cNvSpPr txBox="1"/>
          <p:nvPr/>
        </p:nvSpPr>
        <p:spPr>
          <a:xfrm>
            <a:off x="1657814" y="1046156"/>
            <a:ext cx="887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Web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上爬取数据，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及其描述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NTLK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移除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stop word(a, an, for…)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移除时态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46908-54EA-4DBE-AA04-33B98E8602F4}"/>
              </a:ext>
            </a:extLst>
          </p:cNvPr>
          <p:cNvSpPr txBox="1"/>
          <p:nvPr/>
        </p:nvSpPr>
        <p:spPr>
          <a:xfrm>
            <a:off x="1419922" y="3330498"/>
            <a:ext cx="456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Wide &amp; Bi-LSTM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直接对处理完的文本进行词嵌入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6416-E079-4598-9505-D3AF7F865604}"/>
              </a:ext>
            </a:extLst>
          </p:cNvPr>
          <p:cNvSpPr txBox="1"/>
          <p:nvPr/>
        </p:nvSpPr>
        <p:spPr>
          <a:xfrm>
            <a:off x="6499434" y="3311473"/>
            <a:ext cx="456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WSC-GCN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还构建了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word2idx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以用来构建图</a:t>
            </a:r>
          </a:p>
        </p:txBody>
      </p:sp>
    </p:spTree>
    <p:extLst>
      <p:ext uri="{BB962C8B-B14F-4D97-AF65-F5344CB8AC3E}">
        <p14:creationId xmlns:p14="http://schemas.microsoft.com/office/powerpoint/2010/main" val="161534815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主动学习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FD6837-43F3-4AEF-B32D-55B1909E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" y="1018747"/>
            <a:ext cx="5019150" cy="21078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DA1C4F-496E-43B6-A67B-41B918EC0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219" y="4094652"/>
            <a:ext cx="3200563" cy="856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D5CDC0-BB38-4ACC-97A8-0421294C1734}"/>
              </a:ext>
            </a:extLst>
          </p:cNvPr>
          <p:cNvSpPr txBox="1"/>
          <p:nvPr/>
        </p:nvSpPr>
        <p:spPr>
          <a:xfrm>
            <a:off x="5228745" y="3909986"/>
            <a:ext cx="325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不置信度函数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26058E-BFB3-46B7-8B37-158306FB7752}"/>
              </a:ext>
            </a:extLst>
          </p:cNvPr>
          <p:cNvSpPr txBox="1"/>
          <p:nvPr/>
        </p:nvSpPr>
        <p:spPr>
          <a:xfrm>
            <a:off x="8177561" y="4616605"/>
            <a:ext cx="334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根据这个进行一些标注，并将标注的结果放入</a:t>
            </a:r>
            <a:r>
              <a:rPr lang="en-US" altLang="zh-CN" dirty="0"/>
              <a:t>FR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48869861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重排序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CC2BE3F-8D9A-4B6D-A443-724EF2CC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81" y="2271120"/>
            <a:ext cx="6514839" cy="821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49AB4-6CB1-4D81-95EE-685E2E1A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78" y="3576126"/>
            <a:ext cx="6538504" cy="9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3323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C11FCD2-430E-4B5F-937A-C34D82BE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1" y="770811"/>
            <a:ext cx="2240503" cy="1002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3F14DC-EC18-4C17-BCC9-90879891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768963"/>
            <a:ext cx="4451058" cy="841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9CF8EF-08F3-4D9D-A2BA-A6DE338B7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4" y="3293250"/>
            <a:ext cx="1741255" cy="675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E2CBEB-B5B7-43A3-9E2F-2B610B900EEA}"/>
              </a:ext>
            </a:extLst>
          </p:cNvPr>
          <p:cNvSpPr txBox="1"/>
          <p:nvPr/>
        </p:nvSpPr>
        <p:spPr>
          <a:xfrm>
            <a:off x="5840694" y="2039254"/>
            <a:ext cx="3717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LTR</a:t>
            </a:r>
            <a:r>
              <a:rPr lang="zh-CN" altLang="en-US" dirty="0"/>
              <a:t>部分基于</a:t>
            </a:r>
            <a:r>
              <a:rPr lang="en-US" altLang="zh-CN" dirty="0" err="1"/>
              <a:t>XGBoost</a:t>
            </a:r>
            <a:r>
              <a:rPr lang="zh-CN" altLang="en-US" dirty="0"/>
              <a:t>实现，</a:t>
            </a:r>
            <a:endParaRPr lang="en-US" altLang="zh-CN" dirty="0"/>
          </a:p>
          <a:p>
            <a:r>
              <a:rPr lang="en-US" altLang="zh-CN" dirty="0"/>
              <a:t>Active Learning</a:t>
            </a:r>
            <a:r>
              <a:rPr lang="zh-CN" altLang="en-US" dirty="0"/>
              <a:t>基于</a:t>
            </a:r>
            <a:r>
              <a:rPr lang="en-US" altLang="zh-CN" dirty="0" err="1"/>
              <a:t>modAL</a:t>
            </a:r>
            <a:r>
              <a:rPr lang="zh-CN" altLang="en-US" dirty="0"/>
              <a:t>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36E759-1927-4AAD-8E31-7361B45F5BA5}"/>
              </a:ext>
            </a:extLst>
          </p:cNvPr>
          <p:cNvSpPr txBox="1"/>
          <p:nvPr/>
        </p:nvSpPr>
        <p:spPr>
          <a:xfrm>
            <a:off x="5840694" y="26855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https://github.com/modAL-python/modAL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BA0F6-355B-4F17-8749-C83E100CC823}"/>
              </a:ext>
            </a:extLst>
          </p:cNvPr>
          <p:cNvSpPr txBox="1"/>
          <p:nvPr/>
        </p:nvSpPr>
        <p:spPr>
          <a:xfrm>
            <a:off x="5840694" y="1669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https://dl.acm.org/doi/10.1145/2939672.2939785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2E008D-D4E6-4A90-BB8C-1C3C29374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93" y="3069232"/>
            <a:ext cx="3721291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831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3A794BE-1BBE-4A48-8292-8FE5E9E7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4" y="1582858"/>
            <a:ext cx="3825528" cy="3011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43A888-5724-4C8F-8A14-CC9152D5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84" y="2500075"/>
            <a:ext cx="7448933" cy="37911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FD0F2A-A2C4-47C9-B83E-90DE30158349}"/>
              </a:ext>
            </a:extLst>
          </p:cNvPr>
          <p:cNvSpPr txBox="1"/>
          <p:nvPr/>
        </p:nvSpPr>
        <p:spPr>
          <a:xfrm>
            <a:off x="550127" y="4984152"/>
            <a:ext cx="35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是固定的，从训练集里面随机挑选十条作为</a:t>
            </a:r>
            <a:r>
              <a:rPr lang="en-US" altLang="zh-CN" dirty="0"/>
              <a:t>FR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4E0300-310E-4D90-B42D-22B50678F121}"/>
              </a:ext>
            </a:extLst>
          </p:cNvPr>
          <p:cNvSpPr txBox="1"/>
          <p:nvPr/>
        </p:nvSpPr>
        <p:spPr>
          <a:xfrm>
            <a:off x="6053854" y="6488668"/>
            <a:ext cx="512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是累计的，</a:t>
            </a:r>
            <a:r>
              <a:rPr lang="en-US" altLang="zh-CN" dirty="0"/>
              <a:t>n%</a:t>
            </a:r>
            <a:r>
              <a:rPr lang="zh-CN" altLang="en-US" dirty="0"/>
              <a:t>表示的是训练集的百分之多少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602C03-1896-45EE-81E0-7688839C3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70" y="658480"/>
            <a:ext cx="7429882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790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AC98C2-AB35-489F-866B-F527B195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2" y="920621"/>
            <a:ext cx="3460928" cy="25083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0BC4C3-0950-4169-9CE0-8DBF2CAF969F}"/>
              </a:ext>
            </a:extLst>
          </p:cNvPr>
          <p:cNvSpPr txBox="1"/>
          <p:nvPr/>
        </p:nvSpPr>
        <p:spPr>
          <a:xfrm>
            <a:off x="944067" y="3600308"/>
            <a:ext cx="257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伪用户实验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D72F87-0205-40CD-8A73-83178360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03" y="693670"/>
            <a:ext cx="6464632" cy="500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1E4833-8E5A-4C83-AEB7-CFD3E7828153}"/>
              </a:ext>
            </a:extLst>
          </p:cNvPr>
          <p:cNvSpPr txBox="1"/>
          <p:nvPr/>
        </p:nvSpPr>
        <p:spPr>
          <a:xfrm>
            <a:off x="6973229" y="6081132"/>
            <a:ext cx="324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模块消融实验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EC7BD9-C956-4EF8-98A2-FD9934B8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17" y="4203890"/>
            <a:ext cx="3746693" cy="16320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6020DA-1B5C-496E-B044-BB82ACECCFDC}"/>
              </a:ext>
            </a:extLst>
          </p:cNvPr>
          <p:cNvSpPr txBox="1"/>
          <p:nvPr/>
        </p:nvSpPr>
        <p:spPr>
          <a:xfrm>
            <a:off x="1226634" y="595475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计算代价实验</a:t>
            </a:r>
          </a:p>
        </p:txBody>
      </p:sp>
    </p:spTree>
    <p:extLst>
      <p:ext uri="{BB962C8B-B14F-4D97-AF65-F5344CB8AC3E}">
        <p14:creationId xmlns:p14="http://schemas.microsoft.com/office/powerpoint/2010/main" val="279679869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Recurrent Tensor Factorization for time-aware service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727BAA-51C1-49B7-9792-E88AB1D9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10" y="3881155"/>
            <a:ext cx="2863997" cy="4635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25C914-A2BA-4BDB-A85B-531F4038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89" y="4784303"/>
            <a:ext cx="5289822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47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GRU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EE16E31-612A-4F34-87E9-C3082B47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16" y="1045277"/>
            <a:ext cx="3276768" cy="2775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B2898E-32A5-49CF-BFA3-45DC60E0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334" y="3820370"/>
            <a:ext cx="2615006" cy="4765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B6A5DC2-EE3C-4ED6-AF3E-AB8CF22F8BF4}"/>
              </a:ext>
            </a:extLst>
          </p:cNvPr>
          <p:cNvSpPr txBox="1"/>
          <p:nvPr/>
        </p:nvSpPr>
        <p:spPr>
          <a:xfrm>
            <a:off x="5419493" y="392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多少上一层的信息会被用于这一层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4155C3-39BA-4B47-9242-3535EE11F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535" y="4424550"/>
            <a:ext cx="2525805" cy="4765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56646DE-354D-4807-8E13-197150571389}"/>
              </a:ext>
            </a:extLst>
          </p:cNvPr>
          <p:cNvSpPr txBox="1"/>
          <p:nvPr/>
        </p:nvSpPr>
        <p:spPr>
          <a:xfrm>
            <a:off x="5419493" y="4531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多少上一层的信息被遗忘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F08894A-9B26-467B-8D78-C3A5A044A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798" y="5028730"/>
            <a:ext cx="3045386" cy="4765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B26A27-DB10-4086-802C-579BBE9FB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535" y="5632910"/>
            <a:ext cx="2245542" cy="4260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3F0B4B0-E964-4238-84A5-A708B3F34FB0}"/>
              </a:ext>
            </a:extLst>
          </p:cNvPr>
          <p:cNvSpPr txBox="1"/>
          <p:nvPr/>
        </p:nvSpPr>
        <p:spPr>
          <a:xfrm>
            <a:off x="6064250" y="62002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深度探索：机器学习门控循环单元 </a:t>
            </a:r>
            <a:r>
              <a:rPr lang="en-US" altLang="zh-CN" dirty="0">
                <a:hlinkClick r:id="rId8"/>
              </a:rPr>
              <a:t>(GRU)</a:t>
            </a:r>
            <a:r>
              <a:rPr lang="zh-CN" altLang="en-US" dirty="0">
                <a:hlinkClick r:id="rId8"/>
              </a:rPr>
              <a:t>算法原理及其应用</a:t>
            </a:r>
            <a:r>
              <a:rPr lang="en-US" altLang="zh-CN" dirty="0">
                <a:hlinkClick r:id="rId8"/>
              </a:rPr>
              <a:t>_</a:t>
            </a:r>
            <a:r>
              <a:rPr lang="en-US" altLang="zh-CN" dirty="0" err="1">
                <a:hlinkClick r:id="rId8"/>
              </a:rPr>
              <a:t>gru</a:t>
            </a:r>
            <a:r>
              <a:rPr lang="zh-CN" altLang="en-US" dirty="0">
                <a:hlinkClick r:id="rId8"/>
              </a:rPr>
              <a:t>原理详解</a:t>
            </a:r>
            <a:r>
              <a:rPr lang="en-US" altLang="zh-CN" dirty="0">
                <a:hlinkClick r:id="rId8"/>
              </a:rPr>
              <a:t>-CSDN</a:t>
            </a:r>
            <a:r>
              <a:rPr lang="zh-CN" altLang="en-US" dirty="0">
                <a:hlinkClick r:id="rId8"/>
              </a:rPr>
              <a:t>博客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05873D3-9CDE-4CB1-9B53-ED0B304C7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729" y="5464626"/>
            <a:ext cx="3575234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377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GTF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0FC933D-E6FD-4401-9181-A3A4122B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37" y="2471886"/>
            <a:ext cx="2408710" cy="22665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DBDD51-A980-429D-ABAE-1E0A6EBE74D0}"/>
              </a:ext>
            </a:extLst>
          </p:cNvPr>
          <p:cNvSpPr txBox="1"/>
          <p:nvPr/>
        </p:nvSpPr>
        <p:spPr>
          <a:xfrm>
            <a:off x="1784195" y="5322849"/>
            <a:ext cx="359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类似于</a:t>
            </a:r>
            <a:r>
              <a:rPr lang="en-US" altLang="zh-CN" dirty="0"/>
              <a:t>TUCKER</a:t>
            </a:r>
            <a:r>
              <a:rPr lang="zh-CN" altLang="en-US" dirty="0"/>
              <a:t>分解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EE6A8-8D95-485F-985A-90BC8C4A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37" y="2633036"/>
            <a:ext cx="3113642" cy="1351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412A62-28FD-4293-AF43-39C7C771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21" y="4020411"/>
            <a:ext cx="2953464" cy="6110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F4C7E8-0315-49BB-AAD7-2F402C837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37" y="4891027"/>
            <a:ext cx="2474903" cy="5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264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PGRU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36E32EF-1C30-4FB2-96C9-80DE512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91" y="1595955"/>
            <a:ext cx="3771218" cy="2924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F42DB5-957E-48B4-BEDF-7B8055CC0975}"/>
              </a:ext>
            </a:extLst>
          </p:cNvPr>
          <p:cNvSpPr txBox="1"/>
          <p:nvPr/>
        </p:nvSpPr>
        <p:spPr>
          <a:xfrm>
            <a:off x="4118516" y="4832196"/>
            <a:ext cx="532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在输出时通过一个全连接网络输出</a:t>
            </a:r>
            <a:r>
              <a:rPr lang="en-US" altLang="zh-CN" dirty="0"/>
              <a:t>t</a:t>
            </a:r>
            <a:r>
              <a:rPr lang="zh-CN" altLang="en-US" dirty="0"/>
              <a:t>时间的</a:t>
            </a:r>
            <a:r>
              <a:rPr lang="en-US" altLang="zh-CN" dirty="0"/>
              <a:t>QoS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6503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RTF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D947F43-5193-499E-A8CC-9BFB389C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444"/>
            <a:ext cx="7265462" cy="4869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6F9F05-1E85-4299-8EF2-C35867933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462" y="1280913"/>
            <a:ext cx="1315326" cy="317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8FF9D1-CA6E-4E85-A83F-3951BAB8C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276" y="1166595"/>
            <a:ext cx="1325556" cy="431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09EB81-2B37-4C2E-BFEA-1425B3FB6B58}"/>
              </a:ext>
            </a:extLst>
          </p:cNvPr>
          <p:cNvSpPr txBox="1"/>
          <p:nvPr/>
        </p:nvSpPr>
        <p:spPr>
          <a:xfrm>
            <a:off x="10110265" y="1298021"/>
            <a:ext cx="17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进行嵌入表示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B905FE-6271-4D0D-BD67-3A8518E71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104" y="1818464"/>
            <a:ext cx="1699563" cy="2922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E2AC4-F790-4057-83CC-977F5335B8FB}"/>
              </a:ext>
            </a:extLst>
          </p:cNvPr>
          <p:cNvSpPr txBox="1"/>
          <p:nvPr/>
        </p:nvSpPr>
        <p:spPr>
          <a:xfrm>
            <a:off x="9014309" y="1741364"/>
            <a:ext cx="27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拼接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0090AC8-AA98-4BEA-BC1F-E7D076704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926" y="1725894"/>
            <a:ext cx="1090394" cy="3280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41ED54-C357-4966-903B-C8AEE835A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850" y="2618638"/>
            <a:ext cx="1718771" cy="4318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09520E-F195-4597-99F8-76EE9F3B3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438" y="2618638"/>
            <a:ext cx="1680976" cy="4318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B6B5878-7D1A-4455-B75F-B0FD6A6BBD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276" y="3217715"/>
            <a:ext cx="1718771" cy="4483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EB2EC3-953D-4689-B3E6-68A10843E0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513" y="5841609"/>
            <a:ext cx="2925487" cy="50878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F8FD69-0C97-4618-B750-2158145111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860" y="4458514"/>
            <a:ext cx="2410503" cy="8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08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Wide &amp; Bi-LSTM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69D21CD-2A30-4605-8FD7-5E49DF8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81" y="735321"/>
            <a:ext cx="7233022" cy="4108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0BBDEC-6E75-41C1-900D-02BB44DA8F6A}"/>
              </a:ext>
            </a:extLst>
          </p:cNvPr>
          <p:cNvSpPr txBox="1"/>
          <p:nvPr/>
        </p:nvSpPr>
        <p:spPr>
          <a:xfrm>
            <a:off x="936702" y="5055220"/>
            <a:ext cx="1099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Wide </a:t>
            </a:r>
            <a:r>
              <a:rPr lang="zh-CN" altLang="en-US" dirty="0"/>
              <a:t>部分用于储存需要记忆的描述特征，对于其输入，可以选择直接输入，也可以选择进行变形。这里的变形主要是为了考虑交叉信息，如推荐中同时符合用户男和年龄</a:t>
            </a:r>
            <a:r>
              <a:rPr lang="en-US" altLang="zh-CN" dirty="0"/>
              <a:t>18</a:t>
            </a:r>
            <a:r>
              <a:rPr lang="zh-CN" altLang="en-US" dirty="0"/>
              <a:t>以下</a:t>
            </a:r>
            <a:endParaRPr lang="en-US" altLang="zh-CN" dirty="0"/>
          </a:p>
          <a:p>
            <a:r>
              <a:rPr lang="en-US" altLang="zh-CN" dirty="0"/>
              <a:t>Bi-LSTM</a:t>
            </a:r>
            <a:r>
              <a:rPr lang="zh-CN" altLang="en-US" dirty="0"/>
              <a:t> 部分用于捕获深层次的信息，使用 </a:t>
            </a:r>
            <a:r>
              <a:rPr lang="en-US" altLang="zh-CN" dirty="0"/>
              <a:t>forward </a:t>
            </a:r>
            <a:r>
              <a:rPr lang="zh-CN" altLang="en-US" dirty="0"/>
              <a:t>和 </a:t>
            </a:r>
            <a:r>
              <a:rPr lang="en-US" altLang="zh-CN" dirty="0"/>
              <a:t>backward </a:t>
            </a:r>
            <a:r>
              <a:rPr lang="zh-CN" altLang="en-US" dirty="0"/>
              <a:t>两种顺序综合考虑了语序和上下文的问题</a:t>
            </a:r>
            <a:endParaRPr lang="en-US" altLang="zh-CN" dirty="0"/>
          </a:p>
          <a:p>
            <a:r>
              <a:rPr lang="zh-CN" altLang="en-US" dirty="0"/>
              <a:t>最后的输出是一个维度为种类数的向量，用于分类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48E2F6-BBF9-41B4-9BEE-63A56CFE3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785" y="4711403"/>
            <a:ext cx="2572215" cy="3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821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265DDDB-8DE7-48E3-8EDB-FF381B65F678}"/>
              </a:ext>
            </a:extLst>
          </p:cNvPr>
          <p:cNvSpPr txBox="1"/>
          <p:nvPr/>
        </p:nvSpPr>
        <p:spPr>
          <a:xfrm>
            <a:off x="327102" y="1040780"/>
            <a:ext cx="34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QoS</a:t>
            </a:r>
            <a:r>
              <a:rPr lang="zh-CN" altLang="en-US" dirty="0"/>
              <a:t>包括</a:t>
            </a:r>
            <a:r>
              <a:rPr lang="en-US" altLang="zh-CN" dirty="0"/>
              <a:t>response</a:t>
            </a:r>
            <a:r>
              <a:rPr lang="zh-CN" altLang="en-US" dirty="0"/>
              <a:t>和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EC345B-E0C9-4068-BC4B-9444E51B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1" y="1679487"/>
            <a:ext cx="2215324" cy="647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185CE-82EA-4D1C-9939-88696C5A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2" y="2596263"/>
            <a:ext cx="2248235" cy="578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7DDE97-D200-433E-98DF-8E96386BD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23" y="1404423"/>
            <a:ext cx="8447579" cy="29570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D754B0-63F5-435B-AD47-B1FA090DC236}"/>
              </a:ext>
            </a:extLst>
          </p:cNvPr>
          <p:cNvSpPr txBox="1"/>
          <p:nvPr/>
        </p:nvSpPr>
        <p:spPr>
          <a:xfrm>
            <a:off x="4404995" y="4988312"/>
            <a:ext cx="563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Tensor density</a:t>
            </a:r>
            <a:r>
              <a:rPr lang="zh-CN" altLang="en-US" dirty="0"/>
              <a:t>说的是数据集中多少数据用来训练</a:t>
            </a:r>
          </a:p>
        </p:txBody>
      </p:sp>
    </p:spTree>
    <p:extLst>
      <p:ext uri="{BB962C8B-B14F-4D97-AF65-F5344CB8AC3E}">
        <p14:creationId xmlns:p14="http://schemas.microsoft.com/office/powerpoint/2010/main" val="250214542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BFBADE-6CEE-42B6-8B08-4A9BA3D2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837479"/>
            <a:ext cx="5587589" cy="60130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7FBD6B-4041-43EB-9C89-1835E182A45A}"/>
              </a:ext>
            </a:extLst>
          </p:cNvPr>
          <p:cNvSpPr txBox="1"/>
          <p:nvPr/>
        </p:nvSpPr>
        <p:spPr>
          <a:xfrm>
            <a:off x="7517912" y="1512212"/>
            <a:ext cx="354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消融实验，验证每个模块的作用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BD2DC9-9708-4F9A-8A0D-17D84D1F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64" y="3108785"/>
            <a:ext cx="4890976" cy="14681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20589E-4C83-4A0F-BBDC-9852D68F5F58}"/>
              </a:ext>
            </a:extLst>
          </p:cNvPr>
          <p:cNvSpPr txBox="1"/>
          <p:nvPr/>
        </p:nvSpPr>
        <p:spPr>
          <a:xfrm>
            <a:off x="7538488" y="4772086"/>
            <a:ext cx="40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消融实验，验证不同损失函数的效果</a:t>
            </a:r>
          </a:p>
        </p:txBody>
      </p:sp>
    </p:spTree>
    <p:extLst>
      <p:ext uri="{BB962C8B-B14F-4D97-AF65-F5344CB8AC3E}">
        <p14:creationId xmlns:p14="http://schemas.microsoft.com/office/powerpoint/2010/main" val="287594022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AF1F1C7-D843-4871-9BBE-07E5C18E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84" y="1364946"/>
            <a:ext cx="5554272" cy="35126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C7206C-BB25-49AB-9137-395644C76558}"/>
              </a:ext>
            </a:extLst>
          </p:cNvPr>
          <p:cNvSpPr txBox="1"/>
          <p:nvPr/>
        </p:nvSpPr>
        <p:spPr>
          <a:xfrm>
            <a:off x="5077522" y="5672254"/>
            <a:ext cx="391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</a:t>
            </a:r>
            <a:r>
              <a:rPr lang="en-US" altLang="zh-CN" dirty="0"/>
              <a:t>Dropout</a:t>
            </a:r>
            <a:r>
              <a:rPr lang="zh-CN" altLang="en-US" dirty="0"/>
              <a:t>的必要性</a:t>
            </a:r>
          </a:p>
        </p:txBody>
      </p:sp>
    </p:spTree>
    <p:extLst>
      <p:ext uri="{BB962C8B-B14F-4D97-AF65-F5344CB8AC3E}">
        <p14:creationId xmlns:p14="http://schemas.microsoft.com/office/powerpoint/2010/main" val="92306309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Location-Aware Deep Collaborative Filtering for Service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69024-862B-459E-8DAC-D145EEED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26" y="3273499"/>
            <a:ext cx="5473637" cy="311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24F0C3-D7F2-4567-BA54-166BF43B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764" y="3766243"/>
            <a:ext cx="6909155" cy="2349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2E3B42-4BF6-42CA-8AD1-F91576CCA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710" y="4431250"/>
            <a:ext cx="3372023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737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7CAA416-9AA3-4461-AFB5-955C1C5E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38" y="1784043"/>
            <a:ext cx="3910081" cy="3289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7D7082-21D6-4ED8-8A3D-D9B6D4F31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78" y="2092408"/>
            <a:ext cx="4777463" cy="2753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F72EE7-FA6B-4103-B70E-4CFC3C040FE4}"/>
              </a:ext>
            </a:extLst>
          </p:cNvPr>
          <p:cNvSpPr txBox="1"/>
          <p:nvPr/>
        </p:nvSpPr>
        <p:spPr>
          <a:xfrm>
            <a:off x="1851102" y="5583044"/>
            <a:ext cx="342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CDN</a:t>
            </a:r>
            <a:r>
              <a:rPr lang="zh-CN" altLang="en-US" dirty="0"/>
              <a:t>的广泛使用，在服务推荐中，位置信息十分重要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9DD019-FB0C-407B-88DA-B6E2CA0D703E}"/>
              </a:ext>
            </a:extLst>
          </p:cNvPr>
          <p:cNvSpPr txBox="1"/>
          <p:nvPr/>
        </p:nvSpPr>
        <p:spPr>
          <a:xfrm>
            <a:off x="7025268" y="5315415"/>
            <a:ext cx="4190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文章中说，如果用户</a:t>
            </a:r>
            <a:r>
              <a:rPr lang="en-US" altLang="zh-CN" dirty="0"/>
              <a:t>U3</a:t>
            </a:r>
            <a:r>
              <a:rPr lang="zh-CN" altLang="en-US" dirty="0"/>
              <a:t>的向量表示被错误的学习成</a:t>
            </a:r>
            <a:r>
              <a:rPr lang="en-US" altLang="zh-CN" dirty="0"/>
              <a:t>u’3</a:t>
            </a:r>
            <a:r>
              <a:rPr lang="zh-CN" altLang="en-US" dirty="0"/>
              <a:t>会导致不准确</a:t>
            </a:r>
            <a:endParaRPr lang="en-US" altLang="zh-CN" dirty="0"/>
          </a:p>
          <a:p>
            <a:r>
              <a:rPr lang="zh-CN" altLang="en-US" dirty="0"/>
              <a:t>说的是</a:t>
            </a:r>
            <a:r>
              <a:rPr lang="en-US" altLang="zh-CN" dirty="0"/>
              <a:t>CF</a:t>
            </a:r>
            <a:r>
              <a:rPr lang="zh-CN" altLang="en-US" dirty="0"/>
              <a:t>方法的局限性，从而引入</a:t>
            </a:r>
            <a:r>
              <a:rPr lang="en-US" altLang="zh-CN" dirty="0"/>
              <a:t>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99226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B80F76A-413A-45B7-B696-5A0201D2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8" y="739560"/>
            <a:ext cx="4979848" cy="5964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8C23CF-8ACB-4439-A9DF-E3A7E4D8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242" y="5197642"/>
            <a:ext cx="1104957" cy="266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82A4F-0A3A-4CED-9BE1-171E1CC9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072" y="5464356"/>
            <a:ext cx="1168460" cy="6540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BC1EBE-18F8-4F32-BD38-BB423329BBEC}"/>
              </a:ext>
            </a:extLst>
          </p:cNvPr>
          <p:cNvSpPr txBox="1"/>
          <p:nvPr/>
        </p:nvSpPr>
        <p:spPr>
          <a:xfrm>
            <a:off x="6609835" y="5449488"/>
            <a:ext cx="49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嵌入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956014-F0CD-4A7B-BC7F-8408EC2F0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126" y="5056894"/>
            <a:ext cx="1600282" cy="11303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73747D-5804-421B-8B84-F2A28765774B}"/>
              </a:ext>
            </a:extLst>
          </p:cNvPr>
          <p:cNvSpPr txBox="1"/>
          <p:nvPr/>
        </p:nvSpPr>
        <p:spPr>
          <a:xfrm>
            <a:off x="9292408" y="5472109"/>
            <a:ext cx="49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拼接</a:t>
            </a:r>
            <a:endParaRPr lang="en-US" altLang="zh-CN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D502B0-7523-4A43-A534-3D16DDB0F06A}"/>
              </a:ext>
            </a:extLst>
          </p:cNvPr>
          <p:cNvCxnSpPr/>
          <p:nvPr/>
        </p:nvCxnSpPr>
        <p:spPr>
          <a:xfrm flipV="1">
            <a:off x="2970204" y="4763202"/>
            <a:ext cx="2869581" cy="200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5A85714A-986D-4CE8-8040-CFA879BF0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808" y="4439400"/>
            <a:ext cx="2133710" cy="6413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F0012CF-0846-4083-A714-232AE6A22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74" y="2968543"/>
            <a:ext cx="2635385" cy="77474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3C02DB6-23A4-4DF8-B36A-BB2E0DA064FE}"/>
              </a:ext>
            </a:extLst>
          </p:cNvPr>
          <p:cNvSpPr txBox="1"/>
          <p:nvPr/>
        </p:nvSpPr>
        <p:spPr>
          <a:xfrm>
            <a:off x="7723505" y="3171247"/>
            <a:ext cx="136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多层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EA9F0A9-DFB9-4A9E-A43B-C28CC92EB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7614" y="1391266"/>
            <a:ext cx="1981302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8528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Loss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9694B7-77FF-41AE-B7F7-692FED86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616135"/>
            <a:ext cx="3698806" cy="7107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1BADAB-8B8E-4BCD-A1FA-7440DB41F3A3}"/>
              </a:ext>
            </a:extLst>
          </p:cNvPr>
          <p:cNvSpPr txBox="1"/>
          <p:nvPr/>
        </p:nvSpPr>
        <p:spPr>
          <a:xfrm>
            <a:off x="5441795" y="1739590"/>
            <a:ext cx="397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Huber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40562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1FC34-DF5A-45AF-A242-7BD8EB8E9490}"/>
              </a:ext>
            </a:extLst>
          </p:cNvPr>
          <p:cNvSpPr txBox="1"/>
          <p:nvPr/>
        </p:nvSpPr>
        <p:spPr>
          <a:xfrm>
            <a:off x="431180" y="1241502"/>
            <a:ext cx="322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数据集来自论文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6471C-5E96-4651-BBEE-703535FC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06" y="1132015"/>
            <a:ext cx="5195896" cy="6494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845860-3807-4C02-B219-4BA69D1FB863}"/>
              </a:ext>
            </a:extLst>
          </p:cNvPr>
          <p:cNvSpPr txBox="1"/>
          <p:nvPr/>
        </p:nvSpPr>
        <p:spPr>
          <a:xfrm>
            <a:off x="579863" y="2378929"/>
            <a:ext cx="56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QoS</a:t>
            </a:r>
            <a:r>
              <a:rPr lang="zh-CN" altLang="en-US" dirty="0"/>
              <a:t>计算包括</a:t>
            </a:r>
            <a:r>
              <a:rPr lang="en-US" altLang="zh-CN" dirty="0"/>
              <a:t>RT</a:t>
            </a:r>
            <a:r>
              <a:rPr lang="zh-CN" altLang="en-US" dirty="0"/>
              <a:t>响应时间和</a:t>
            </a:r>
            <a:r>
              <a:rPr lang="en-US" altLang="zh-CN" dirty="0"/>
              <a:t>Throughput</a:t>
            </a:r>
            <a:r>
              <a:rPr lang="zh-CN" altLang="en-US" dirty="0"/>
              <a:t>吞吐量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7D354E-CB5D-4D22-9157-DE69CB8A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41" y="3215793"/>
            <a:ext cx="2082142" cy="6011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720730-C184-46FD-A578-3A0E2856E0B3}"/>
              </a:ext>
            </a:extLst>
          </p:cNvPr>
          <p:cNvSpPr txBox="1"/>
          <p:nvPr/>
        </p:nvSpPr>
        <p:spPr>
          <a:xfrm>
            <a:off x="3798849" y="3315629"/>
            <a:ext cx="706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预处理，</a:t>
            </a:r>
            <a:r>
              <a:rPr lang="en-US" altLang="zh-CN" dirty="0"/>
              <a:t>ASN</a:t>
            </a:r>
            <a:r>
              <a:rPr lang="zh-CN" altLang="en-US" dirty="0"/>
              <a:t>是自治系统，</a:t>
            </a:r>
            <a:r>
              <a:rPr lang="en-US" altLang="zh-CN" dirty="0"/>
              <a:t>CN</a:t>
            </a:r>
            <a:r>
              <a:rPr lang="zh-CN" altLang="en-US" dirty="0"/>
              <a:t>是国家名称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8CB038-AB4D-4607-8EC7-91DD1076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851" y="4282388"/>
            <a:ext cx="3409733" cy="16678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ACA556A-5167-4EDE-86A3-9049770ED4CD}"/>
              </a:ext>
            </a:extLst>
          </p:cNvPr>
          <p:cNvSpPr txBox="1"/>
          <p:nvPr/>
        </p:nvSpPr>
        <p:spPr>
          <a:xfrm>
            <a:off x="1657815" y="4884234"/>
            <a:ext cx="26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评价指标</a:t>
            </a:r>
          </a:p>
        </p:txBody>
      </p:sp>
    </p:spTree>
    <p:extLst>
      <p:ext uri="{BB962C8B-B14F-4D97-AF65-F5344CB8AC3E}">
        <p14:creationId xmlns:p14="http://schemas.microsoft.com/office/powerpoint/2010/main" val="71246186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14B7780-B4FE-4793-8013-66C85E4F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" y="693670"/>
            <a:ext cx="6089969" cy="2706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E0C410-0EF5-41F7-9103-8197CDF6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2" y="3398002"/>
            <a:ext cx="6597989" cy="29592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C3EDF7-FCA1-47E6-8E77-71AD93FFF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70" y="876845"/>
            <a:ext cx="2413154" cy="2610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DB4DD7-347C-4D21-BC43-1BBB192D6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315" y="693775"/>
            <a:ext cx="2921150" cy="32640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CD2AB5-81BA-4151-88F2-5922913A1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864" y="3670273"/>
            <a:ext cx="2560506" cy="27066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8D615D-420F-4F94-A4FD-C7E02D47F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723" y="3957843"/>
            <a:ext cx="2399300" cy="24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717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454497-A73A-445F-B00B-2A6C7C46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65" y="917104"/>
            <a:ext cx="9362670" cy="25947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3203E5-3DC8-4633-864A-D9B53FC8DF5C}"/>
              </a:ext>
            </a:extLst>
          </p:cNvPr>
          <p:cNvSpPr txBox="1"/>
          <p:nvPr/>
        </p:nvSpPr>
        <p:spPr>
          <a:xfrm>
            <a:off x="3947532" y="3776546"/>
            <a:ext cx="50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位置信息的作用验证</a:t>
            </a:r>
          </a:p>
        </p:txBody>
      </p:sp>
    </p:spTree>
    <p:extLst>
      <p:ext uri="{BB962C8B-B14F-4D97-AF65-F5344CB8AC3E}">
        <p14:creationId xmlns:p14="http://schemas.microsoft.com/office/powerpoint/2010/main" val="6083733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异质图构建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B9BAC1-519B-4566-A7DA-336F24B4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1" y="1302663"/>
            <a:ext cx="3518277" cy="4906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F21480-C82C-420B-BECA-898DC0927FD5}"/>
              </a:ext>
            </a:extLst>
          </p:cNvPr>
          <p:cNvSpPr txBox="1"/>
          <p:nvPr/>
        </p:nvSpPr>
        <p:spPr>
          <a:xfrm>
            <a:off x="4787590" y="1159727"/>
            <a:ext cx="60662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Word 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zh-CN" altLang="en-US" dirty="0"/>
              <a:t>经过预处理后所有的 </a:t>
            </a:r>
            <a:r>
              <a:rPr lang="en-US" altLang="zh-CN" dirty="0"/>
              <a:t>token </a:t>
            </a:r>
            <a:r>
              <a:rPr lang="zh-CN" altLang="en-US" dirty="0"/>
              <a:t>作为 </a:t>
            </a:r>
            <a:r>
              <a:rPr lang="en-US" altLang="zh-CN" dirty="0"/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 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en-US" altLang="zh-CN" dirty="0" err="1"/>
              <a:t>Api</a:t>
            </a:r>
            <a:r>
              <a:rPr lang="zh-CN" altLang="en-US" dirty="0"/>
              <a:t> 描述本身，用 </a:t>
            </a:r>
            <a:r>
              <a:rPr lang="en-US" altLang="zh-CN" dirty="0" err="1"/>
              <a:t>api+idx</a:t>
            </a:r>
            <a:r>
              <a:rPr lang="en-US" altLang="zh-CN" dirty="0"/>
              <a:t> 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Word-word </a:t>
            </a:r>
            <a:r>
              <a:rPr lang="zh-CN" altLang="en-US" dirty="0"/>
              <a:t>边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PMI </a:t>
            </a:r>
            <a:r>
              <a:rPr lang="zh-CN" altLang="en-US" dirty="0"/>
              <a:t>计算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Doc-word</a:t>
            </a:r>
            <a:r>
              <a:rPr lang="zh-CN" altLang="en-US" dirty="0"/>
              <a:t> 边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TF-IDF </a:t>
            </a:r>
            <a:r>
              <a:rPr lang="zh-CN" altLang="en-US" dirty="0"/>
              <a:t>计算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42259B-7DF2-419E-ABFE-2213A7CE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72" y="4532665"/>
            <a:ext cx="4984963" cy="1122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128120-268C-42CA-92BF-3CA4A585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219" y="4575773"/>
            <a:ext cx="1739989" cy="558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FC4094-7DE4-41FD-90D7-6A424B264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626" y="5195416"/>
            <a:ext cx="1435174" cy="4318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09D262-D730-42E4-AD87-F75E626DE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639" y="5698273"/>
            <a:ext cx="927148" cy="3810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9CAF0D-16F8-466D-B2A2-4D76B2BB106B}"/>
              </a:ext>
            </a:extLst>
          </p:cNvPr>
          <p:cNvSpPr txBox="1"/>
          <p:nvPr/>
        </p:nvSpPr>
        <p:spPr>
          <a:xfrm>
            <a:off x="4868633" y="5756127"/>
            <a:ext cx="45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PMI </a:t>
            </a:r>
            <a:r>
              <a:rPr lang="zh-CN" altLang="en-US" dirty="0"/>
              <a:t>方法使用了滑动窗口，在语料库中进行，</a:t>
            </a:r>
            <a:endParaRPr lang="en-US" altLang="zh-CN" dirty="0"/>
          </a:p>
          <a:p>
            <a:r>
              <a:rPr lang="en-US" altLang="zh-CN" dirty="0"/>
              <a:t>#W(j) </a:t>
            </a:r>
            <a:r>
              <a:rPr lang="zh-CN" altLang="en-US" dirty="0"/>
              <a:t>表示窗口中有出现 </a:t>
            </a:r>
            <a:r>
              <a:rPr lang="en-US" altLang="zh-CN" dirty="0"/>
              <a:t>j </a:t>
            </a:r>
            <a:r>
              <a:rPr lang="zh-CN" altLang="en-US" dirty="0"/>
              <a:t>单词的次数</a:t>
            </a:r>
          </a:p>
        </p:txBody>
      </p:sp>
    </p:spTree>
    <p:extLst>
      <p:ext uri="{BB962C8B-B14F-4D97-AF65-F5344CB8AC3E}">
        <p14:creationId xmlns:p14="http://schemas.microsoft.com/office/powerpoint/2010/main" val="4091849171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84A3C87-E968-44FF-AAB0-FE7E0666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06" y="1174595"/>
            <a:ext cx="8353988" cy="24607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83EC9A-C8E5-49A3-B335-B9DE66688BAE}"/>
              </a:ext>
            </a:extLst>
          </p:cNvPr>
          <p:cNvSpPr txBox="1"/>
          <p:nvPr/>
        </p:nvSpPr>
        <p:spPr>
          <a:xfrm>
            <a:off x="4891668" y="4319239"/>
            <a:ext cx="440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MLP</a:t>
            </a:r>
            <a:r>
              <a:rPr lang="zh-CN" altLang="en-US" dirty="0"/>
              <a:t>层数的影响</a:t>
            </a:r>
          </a:p>
        </p:txBody>
      </p:sp>
    </p:spTree>
    <p:extLst>
      <p:ext uri="{BB962C8B-B14F-4D97-AF65-F5344CB8AC3E}">
        <p14:creationId xmlns:p14="http://schemas.microsoft.com/office/powerpoint/2010/main" val="63466000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52671F-4038-442C-AF80-DA612E38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98" y="1564701"/>
            <a:ext cx="2682859" cy="37285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69C7D3-4046-4699-9075-570936CD178A}"/>
              </a:ext>
            </a:extLst>
          </p:cNvPr>
          <p:cNvSpPr txBox="1"/>
          <p:nvPr/>
        </p:nvSpPr>
        <p:spPr>
          <a:xfrm>
            <a:off x="4795024" y="2668859"/>
            <a:ext cx="242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</a:t>
            </a:r>
            <a:r>
              <a:rPr lang="en-US" altLang="zh-CN" dirty="0"/>
              <a:t>AC</a:t>
            </a:r>
            <a:r>
              <a:rPr lang="zh-CN" altLang="en-US" dirty="0"/>
              <a:t>方法的影响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24F6B-6816-48F4-B95A-2D681696AEED}"/>
              </a:ext>
            </a:extLst>
          </p:cNvPr>
          <p:cNvSpPr txBox="1"/>
          <p:nvPr/>
        </p:nvSpPr>
        <p:spPr>
          <a:xfrm>
            <a:off x="4847063" y="4572000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不同损失函数的影响</a:t>
            </a:r>
          </a:p>
        </p:txBody>
      </p:sp>
    </p:spTree>
    <p:extLst>
      <p:ext uri="{BB962C8B-B14F-4D97-AF65-F5344CB8AC3E}">
        <p14:creationId xmlns:p14="http://schemas.microsoft.com/office/powerpoint/2010/main" val="361752692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绿色毕业答辩"/>
  <p:tag name="COMMONDATA" val="eyJoZGlkIjoiNjU4Nzg0N2Q3MjAzMWVmNjQ3YTQ3NDBkYmY1NWQwOGQifQ=="/>
  <p:tag name="KSO_WPP_MARK_KEY" val="4375b6a4-4c56-4c75-9a2c-ada656b8bca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3980</Words>
  <Application>Microsoft Office PowerPoint</Application>
  <PresentationFormat>宽屏</PresentationFormat>
  <Paragraphs>411</Paragraphs>
  <Slides>91</Slides>
  <Notes>91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9" baseType="lpstr">
      <vt:lpstr>AdvP1491</vt:lpstr>
      <vt:lpstr>AdvP1854</vt:lpstr>
      <vt:lpstr>AdvP6EC5</vt:lpstr>
      <vt:lpstr>AdvP6ECA</vt:lpstr>
      <vt:lpstr>CMR9</vt:lpstr>
      <vt:lpstr>KaTeX_Main</vt:lpstr>
      <vt:lpstr>KaTeX_Math</vt:lpstr>
      <vt:lpstr>Söhne</vt:lpstr>
      <vt:lpstr>TimesLTStd-Roman-Identity-H</vt:lpstr>
      <vt:lpstr>TimesNewRomanPSMT</vt:lpstr>
      <vt:lpstr>宋体</vt:lpstr>
      <vt:lpstr>微软雅黑</vt:lpstr>
      <vt:lpstr>等线</vt:lpstr>
      <vt:lpstr>等线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绿色毕业答辩</dc:title>
  <dc:creator>19830653@qq.com</dc:creator>
  <cp:lastModifiedBy>夏 烨轩</cp:lastModifiedBy>
  <cp:revision>686</cp:revision>
  <dcterms:created xsi:type="dcterms:W3CDTF">2018-06-04T03:05:00Z</dcterms:created>
  <dcterms:modified xsi:type="dcterms:W3CDTF">2024-06-24T02:58:13Z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D3843FD734EB44C2BBC5D2B95E425C8F</vt:lpwstr>
  </property>
</Properties>
</file>